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5" r:id="rId1"/>
  </p:sldMasterIdLst>
  <p:notesMasterIdLst>
    <p:notesMasterId r:id="rId23"/>
  </p:notesMasterIdLst>
  <p:handoutMasterIdLst>
    <p:handoutMasterId r:id="rId24"/>
  </p:handoutMasterIdLst>
  <p:sldIdLst>
    <p:sldId id="281" r:id="rId2"/>
    <p:sldId id="324" r:id="rId3"/>
    <p:sldId id="317" r:id="rId4"/>
    <p:sldId id="322" r:id="rId5"/>
    <p:sldId id="319" r:id="rId6"/>
    <p:sldId id="327" r:id="rId7"/>
    <p:sldId id="320" r:id="rId8"/>
    <p:sldId id="321" r:id="rId9"/>
    <p:sldId id="323" r:id="rId10"/>
    <p:sldId id="325" r:id="rId11"/>
    <p:sldId id="326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295" r:id="rId20"/>
    <p:sldId id="335" r:id="rId21"/>
    <p:sldId id="316" r:id="rId2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Slide Types" id="{32FB2BEB-3125-A740-9BAC-0B48254924AF}">
          <p14:sldIdLst>
            <p14:sldId id="281"/>
            <p14:sldId id="317"/>
            <p14:sldId id="305"/>
            <p14:sldId id="308"/>
            <p14:sldId id="310"/>
            <p14:sldId id="311"/>
            <p14:sldId id="312"/>
            <p14:sldId id="313"/>
            <p14:sldId id="314"/>
            <p14:sldId id="295"/>
            <p14:sldId id="315"/>
            <p14:sldId id="31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3031">
          <p15:clr>
            <a:srgbClr val="A4A3A4"/>
          </p15:clr>
        </p15:guide>
        <p15:guide id="2" orient="horz" pos="708">
          <p15:clr>
            <a:srgbClr val="A4A3A4"/>
          </p15:clr>
        </p15:guide>
        <p15:guide id="3" orient="horz" pos="207">
          <p15:clr>
            <a:srgbClr val="A4A3A4"/>
          </p15:clr>
        </p15:guide>
        <p15:guide id="4" pos="287">
          <p15:clr>
            <a:srgbClr val="A4A3A4"/>
          </p15:clr>
        </p15:guide>
        <p15:guide id="5" pos="5474">
          <p15:clr>
            <a:srgbClr val="A4A3A4"/>
          </p15:clr>
        </p15:guide>
        <p15:guide id="6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9D9D9"/>
    <a:srgbClr val="1B3651"/>
    <a:srgbClr val="1C3750"/>
    <a:srgbClr val="2F8394"/>
    <a:srgbClr val="E9F9FF"/>
    <a:srgbClr val="C7DBEC"/>
    <a:srgbClr val="192F4B"/>
    <a:srgbClr val="307094"/>
    <a:srgbClr val="33769A"/>
    <a:srgbClr val="304E6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78" autoAdjust="0"/>
    <p:restoredTop sz="98203" autoAdjust="0"/>
  </p:normalViewPr>
  <p:slideViewPr>
    <p:cSldViewPr snapToGrid="0" snapToObjects="1" showGuides="1">
      <p:cViewPr varScale="1">
        <p:scale>
          <a:sx n="104" d="100"/>
          <a:sy n="104" d="100"/>
        </p:scale>
        <p:origin x="-372" y="-84"/>
      </p:cViewPr>
      <p:guideLst>
        <p:guide orient="horz" pos="3031"/>
        <p:guide orient="horz" pos="708"/>
        <p:guide orient="horz" pos="207"/>
        <p:guide pos="287"/>
        <p:guide pos="5474"/>
        <p:guide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-8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 Narrow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4BAF5-3B37-654E-A74F-521371AC9504}" type="datetimeFigureOut">
              <a:rPr lang="en-US" smtClean="0">
                <a:latin typeface="Arial Narrow"/>
              </a:rPr>
              <a:pPr/>
              <a:t>8/24/2015</a:t>
            </a:fld>
            <a:endParaRPr lang="en-US" dirty="0">
              <a:latin typeface="Arial Narrow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 Narrow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21201-581C-3049-9BA8-DDF27C7A8A0A}" type="slidenum">
              <a:rPr lang="en-US" smtClean="0">
                <a:latin typeface="Arial Narrow"/>
              </a:rPr>
              <a:pPr/>
              <a:t>‹#›</a:t>
            </a:fld>
            <a:endParaRPr lang="en-US" dirty="0">
              <a:latin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9954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 Narrow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 Narrow"/>
              </a:defRPr>
            </a:lvl1pPr>
          </a:lstStyle>
          <a:p>
            <a:fld id="{F2487051-C2FA-694B-8817-08E3CE5FEDD7}" type="datetimeFigureOut">
              <a:rPr lang="en-US" smtClean="0"/>
              <a:pPr/>
              <a:t>8/24/2015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 Narrow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 Narrow"/>
              </a:defRPr>
            </a:lvl1pPr>
          </a:lstStyle>
          <a:p>
            <a:fld id="{31C12B0C-0C07-E641-8F34-10A0521EE1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99222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Arial Narrow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 Narrow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 Narrow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 Narrow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 Narrow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12B0C-0C07-E641-8F34-10A0521EE12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84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1B3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1893659" y="1520338"/>
            <a:ext cx="5350893" cy="959193"/>
            <a:chOff x="2257013" y="1682350"/>
            <a:chExt cx="4447108" cy="797182"/>
          </a:xfrm>
        </p:grpSpPr>
        <p:pic>
          <p:nvPicPr>
            <p:cNvPr id="11" name="Picture 10" descr="Banner-02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5899123" y="1682350"/>
              <a:ext cx="804998" cy="797182"/>
            </a:xfrm>
            <a:prstGeom prst="rect">
              <a:avLst/>
            </a:prstGeom>
          </p:spPr>
        </p:pic>
        <p:pic>
          <p:nvPicPr>
            <p:cNvPr id="12" name="Picture 11" descr="Banner-03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2257013" y="1682350"/>
              <a:ext cx="804998" cy="797182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2660952" y="1741929"/>
              <a:ext cx="3640667" cy="487600"/>
            </a:xfrm>
            <a:prstGeom prst="rect">
              <a:avLst/>
            </a:prstGeom>
            <a:solidFill>
              <a:srgbClr val="9C2A2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/>
              </a:endParaRPr>
            </a:p>
          </p:txBody>
        </p:sp>
      </p:grpSp>
      <p:pic>
        <p:nvPicPr>
          <p:cNvPr id="15" name="Picture 14" descr="Gears-05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1665" y="265172"/>
            <a:ext cx="1120670" cy="1258834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4572001" y="0"/>
            <a:ext cx="0" cy="422413"/>
          </a:xfrm>
          <a:prstGeom prst="line">
            <a:avLst/>
          </a:prstGeom>
          <a:ln w="23495" cap="flat"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539623" y="1592263"/>
            <a:ext cx="4100512" cy="585787"/>
          </a:xfrm>
        </p:spPr>
        <p:txBody>
          <a:bodyPr>
            <a:normAutofit/>
          </a:bodyPr>
          <a:lstStyle>
            <a:lvl1pPr marL="0" indent="0" algn="ctr">
              <a:buNone/>
              <a:defRPr sz="3000" spc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Add a Powerful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2020055" y="2334694"/>
            <a:ext cx="5116513" cy="1112460"/>
          </a:xfrm>
        </p:spPr>
        <p:txBody>
          <a:bodyPr>
            <a:noAutofit/>
          </a:bodyPr>
          <a:lstStyle>
            <a:lvl1pPr marL="0" indent="0" algn="ctr">
              <a:buNone/>
              <a:defRPr sz="6600" b="0" i="0" baseline="0">
                <a:solidFill>
                  <a:srgbClr val="FFFFFF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08901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rgbClr val="1B3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flipH="1">
            <a:off x="1644952" y="1660257"/>
            <a:ext cx="5829905" cy="24190"/>
          </a:xfrm>
          <a:prstGeom prst="line">
            <a:avLst/>
          </a:prstGeom>
          <a:ln w="23495" cap="flat"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 flipH="1">
            <a:off x="1644952" y="2815765"/>
            <a:ext cx="5829905" cy="0"/>
          </a:xfrm>
          <a:prstGeom prst="line">
            <a:avLst/>
          </a:prstGeom>
          <a:ln w="23495" cap="flat"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464609" y="1639515"/>
            <a:ext cx="6154738" cy="1131887"/>
          </a:xfrm>
        </p:spPr>
        <p:txBody>
          <a:bodyPr anchor="ctr">
            <a:noAutofit/>
          </a:bodyPr>
          <a:lstStyle>
            <a:lvl1pPr marL="0" indent="0" algn="ctr">
              <a:buNone/>
              <a:defRPr sz="8000" strike="noStrike" baseline="0">
                <a:solidFill>
                  <a:srgbClr val="FFFFFF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26259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95625"/>
            <a:ext cx="8229600" cy="857250"/>
          </a:xfrm>
        </p:spPr>
        <p:txBody>
          <a:bodyPr/>
          <a:lstStyle>
            <a:lvl1pPr>
              <a:defRPr b="0">
                <a:latin typeface="Cambria"/>
                <a:cs typeface="Cambria"/>
              </a:defRPr>
            </a:lvl1pPr>
          </a:lstStyle>
          <a:p>
            <a:r>
              <a:rPr lang="en-US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6334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Introduction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5158633" y="3284907"/>
            <a:ext cx="3378215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158633" y="3527145"/>
            <a:ext cx="3478213" cy="1224150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Arial"/>
              <a:buNone/>
              <a:tabLst/>
              <a:defRPr sz="2400" baseline="0">
                <a:solidFill>
                  <a:srgbClr val="192F4B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Arial"/>
              <a:buNone/>
              <a:tabLst/>
              <a:defRPr/>
            </a:pPr>
            <a:r>
              <a:rPr lang="en-US" dirty="0" smtClean="0"/>
              <a:t>Add a little bit more about yourself here.</a:t>
            </a:r>
          </a:p>
          <a:p>
            <a:pPr lvl="0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124450" y="1616075"/>
            <a:ext cx="3478213" cy="1550988"/>
          </a:xfrm>
        </p:spPr>
        <p:txBody>
          <a:bodyPr>
            <a:normAutofit/>
          </a:bodyPr>
          <a:lstStyle>
            <a:lvl1pPr marL="0" indent="0">
              <a:buNone/>
              <a:defRPr sz="2500" baseline="0">
                <a:solidFill>
                  <a:srgbClr val="1B365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>
                <a:solidFill>
                  <a:srgbClr val="1B3651"/>
                </a:solidFill>
                <a:latin typeface="Arial"/>
                <a:cs typeface="Arial"/>
              </a:rPr>
              <a:t>Your Name             Your Company       Your Twitter Handle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158633" y="3284907"/>
            <a:ext cx="3378215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5158633" y="3284907"/>
            <a:ext cx="3378215" cy="0"/>
          </a:xfrm>
          <a:prstGeom prst="line">
            <a:avLst/>
          </a:prstGeom>
          <a:ln>
            <a:solidFill>
              <a:srgbClr val="76201E"/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5123691" y="856909"/>
            <a:ext cx="3478213" cy="514444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000" b="1" i="0" baseline="0">
                <a:solidFill>
                  <a:srgbClr val="1B3651"/>
                </a:solidFill>
                <a:latin typeface="Cambria"/>
                <a:cs typeface="Cambria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Hello!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4582"/>
            <a:ext cx="4419600" cy="51435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the photo icon below to add your own image.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31693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 userDrawn="1"/>
        </p:nvCxnSpPr>
        <p:spPr>
          <a:xfrm flipV="1">
            <a:off x="1186031" y="1566034"/>
            <a:ext cx="11980" cy="3606438"/>
          </a:xfrm>
          <a:prstGeom prst="line">
            <a:avLst/>
          </a:prstGeom>
          <a:ln w="23495" cap="flat">
            <a:solidFill>
              <a:srgbClr val="2F8394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 userDrawn="1"/>
        </p:nvGrpSpPr>
        <p:grpSpPr>
          <a:xfrm>
            <a:off x="750485" y="1566034"/>
            <a:ext cx="671896" cy="675145"/>
            <a:chOff x="340088" y="1394937"/>
            <a:chExt cx="671896" cy="911261"/>
          </a:xfrm>
        </p:grpSpPr>
        <p:sp>
          <p:nvSpPr>
            <p:cNvPr id="22" name="Right Triangle 21"/>
            <p:cNvSpPr/>
            <p:nvPr/>
          </p:nvSpPr>
          <p:spPr>
            <a:xfrm rot="10800000">
              <a:off x="340088" y="1967531"/>
              <a:ext cx="447525" cy="338667"/>
            </a:xfrm>
            <a:prstGeom prst="rtTriangle">
              <a:avLst/>
            </a:prstGeom>
            <a:solidFill>
              <a:srgbClr val="76201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40089" y="1394937"/>
              <a:ext cx="671895" cy="572594"/>
            </a:xfrm>
            <a:prstGeom prst="rect">
              <a:avLst/>
            </a:prstGeom>
            <a:solidFill>
              <a:srgbClr val="9C2A2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/>
              </a:endParaRPr>
            </a:p>
          </p:txBody>
        </p:sp>
      </p:grpSp>
      <p:sp>
        <p:nvSpPr>
          <p:cNvPr id="28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646113" y="420224"/>
            <a:ext cx="5778593" cy="565894"/>
          </a:xfrm>
        </p:spPr>
        <p:txBody>
          <a:bodyPr/>
          <a:lstStyle>
            <a:lvl1pPr marL="0" indent="0">
              <a:buNone/>
              <a:defRPr baseline="0"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ADD AN AGENDA HERE…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899899" y="1506270"/>
            <a:ext cx="6937375" cy="3386137"/>
          </a:xfrm>
        </p:spPr>
        <p:txBody>
          <a:bodyPr>
            <a:normAutofit/>
          </a:bodyPr>
          <a:lstStyle>
            <a:lvl1pPr marL="514350" indent="-514350">
              <a:buClr>
                <a:schemeClr val="bg1"/>
              </a:buClr>
              <a:buFont typeface="Wingdings" charset="2"/>
              <a:buAutoNum type="arabicPlain"/>
              <a:defRPr sz="2800" baseline="0"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Add Section 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30094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Dark">
    <p:bg>
      <p:bgPr>
        <a:solidFill>
          <a:srgbClr val="1B3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/>
          <p:cNvSpPr/>
          <p:nvPr userDrawn="1"/>
        </p:nvSpPr>
        <p:spPr>
          <a:xfrm rot="10800000">
            <a:off x="1475617" y="1681234"/>
            <a:ext cx="447525" cy="338667"/>
          </a:xfrm>
          <a:prstGeom prst="rtTriangle">
            <a:avLst/>
          </a:prstGeom>
          <a:solidFill>
            <a:srgbClr val="7620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/>
              <a:buNone/>
            </a:pPr>
            <a:endParaRPr lang="en-US" dirty="0">
              <a:latin typeface="Arial Narrow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923142" y="1427236"/>
            <a:ext cx="5200952" cy="1947331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/>
              <a:buNone/>
            </a:pPr>
            <a:endParaRPr lang="en-US" dirty="0">
              <a:latin typeface="Arial Narrow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475618" y="1108640"/>
            <a:ext cx="2044096" cy="572594"/>
          </a:xfrm>
          <a:prstGeom prst="rect">
            <a:avLst/>
          </a:prstGeom>
          <a:solidFill>
            <a:srgbClr val="9C2A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/>
              <a:buNone/>
            </a:pPr>
            <a:endParaRPr lang="en-US" dirty="0">
              <a:latin typeface="Arial Narrow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664856" y="1269998"/>
            <a:ext cx="5454954" cy="0"/>
          </a:xfrm>
          <a:prstGeom prst="line">
            <a:avLst/>
          </a:prstGeom>
          <a:ln w="23495" cap="flat"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-24190" y="3543902"/>
            <a:ext cx="7148284" cy="0"/>
          </a:xfrm>
          <a:prstGeom prst="line">
            <a:avLst/>
          </a:prstGeom>
          <a:ln w="23495" cap="flat"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198071" y="1759693"/>
            <a:ext cx="4713288" cy="1395412"/>
          </a:xfrm>
        </p:spPr>
        <p:txBody>
          <a:bodyPr>
            <a:normAutofit/>
          </a:bodyPr>
          <a:lstStyle>
            <a:lvl1pPr marL="0" indent="0" algn="ctr">
              <a:buNone/>
              <a:defRPr sz="3600" b="1" baseline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dirty="0" smtClean="0"/>
              <a:t>SECTION HEADER GOES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1476375" y="1158901"/>
            <a:ext cx="2043339" cy="454745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PART 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19044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bg>
      <p:bgPr>
        <a:solidFill>
          <a:srgbClr val="1B3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flipV="1">
            <a:off x="691057" y="603665"/>
            <a:ext cx="0" cy="338666"/>
          </a:xfrm>
          <a:prstGeom prst="line">
            <a:avLst/>
          </a:prstGeom>
          <a:ln w="38100">
            <a:solidFill>
              <a:srgbClr val="2F839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678962" y="603665"/>
            <a:ext cx="326572" cy="0"/>
          </a:xfrm>
          <a:prstGeom prst="line">
            <a:avLst/>
          </a:prstGeom>
          <a:ln w="38100">
            <a:solidFill>
              <a:srgbClr val="2F839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 flipV="1">
            <a:off x="8415143" y="4222771"/>
            <a:ext cx="0" cy="338666"/>
          </a:xfrm>
          <a:prstGeom prst="line">
            <a:avLst/>
          </a:prstGeom>
          <a:ln w="38100">
            <a:solidFill>
              <a:srgbClr val="2F839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8088571" y="4561438"/>
            <a:ext cx="326572" cy="0"/>
          </a:xfrm>
          <a:prstGeom prst="line">
            <a:avLst/>
          </a:prstGeom>
          <a:ln w="38100">
            <a:solidFill>
              <a:srgbClr val="2F839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004888" y="942975"/>
            <a:ext cx="7083425" cy="3279775"/>
          </a:xfrm>
        </p:spPr>
        <p:txBody>
          <a:bodyPr anchor="ctr"/>
          <a:lstStyle>
            <a:lvl1pPr marL="0" indent="0" algn="ctr">
              <a:buNone/>
              <a:defRPr baseline="0">
                <a:solidFill>
                  <a:srgbClr val="FFFFFF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dirty="0" smtClean="0"/>
              <a:t>Add Text, an Image, or Both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7036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s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Arial"/>
              <a:buNone/>
              <a:tabLst/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the icon to add an image as your background. Make sure to use a high-quality photo. 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4155141"/>
            <a:ext cx="9143999" cy="1003300"/>
          </a:xfrm>
          <a:solidFill>
            <a:srgbClr val="1B3651">
              <a:alpha val="80000"/>
            </a:srgbClr>
          </a:solidFill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buNone/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Use an Image as a Background to Keep Things Interesting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4041458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Ligh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938083" y="1442177"/>
            <a:ext cx="5200952" cy="19473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 userDrawn="1"/>
        </p:nvSpPr>
        <p:spPr>
          <a:xfrm rot="10800000">
            <a:off x="1475617" y="1681234"/>
            <a:ext cx="447525" cy="338667"/>
          </a:xfrm>
          <a:prstGeom prst="rtTriangle">
            <a:avLst/>
          </a:prstGeom>
          <a:solidFill>
            <a:srgbClr val="7620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/>
              <a:buNone/>
            </a:pPr>
            <a:endParaRPr lang="en-US" dirty="0">
              <a:latin typeface="Arial Narrow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475618" y="1108640"/>
            <a:ext cx="2044096" cy="572594"/>
          </a:xfrm>
          <a:prstGeom prst="rect">
            <a:avLst/>
          </a:prstGeom>
          <a:solidFill>
            <a:srgbClr val="9C2A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/>
              <a:buNone/>
            </a:pPr>
            <a:endParaRPr lang="en-US" dirty="0">
              <a:solidFill>
                <a:srgbClr val="1B3651"/>
              </a:solidFill>
              <a:latin typeface="Arial Narrow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664856" y="1269998"/>
            <a:ext cx="5454954" cy="0"/>
          </a:xfrm>
          <a:prstGeom prst="line">
            <a:avLst/>
          </a:prstGeom>
          <a:ln w="23495" cap="flat"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-24190" y="3543902"/>
            <a:ext cx="7148284" cy="0"/>
          </a:xfrm>
          <a:prstGeom prst="line">
            <a:avLst/>
          </a:prstGeom>
          <a:ln w="23495" cap="flat"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2198688" y="1740927"/>
            <a:ext cx="4713287" cy="1473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b="1" baseline="0">
                <a:solidFill>
                  <a:srgbClr val="1B3651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dirty="0" smtClean="0"/>
              <a:t>SECOND SECTION HEADER  GOES HERE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1519744" y="1187945"/>
            <a:ext cx="1927599" cy="388935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rgbClr val="1B365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PART TWO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1530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Statement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1358901" y="1237387"/>
            <a:ext cx="6664512" cy="2749550"/>
          </a:xfrm>
        </p:spPr>
        <p:txBody>
          <a:bodyPr>
            <a:normAutofit/>
          </a:bodyPr>
          <a:lstStyle>
            <a:lvl1pPr marL="0" indent="0">
              <a:buNone/>
              <a:defRPr sz="4400" b="0" baseline="0">
                <a:solidFill>
                  <a:srgbClr val="192F4B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dirty="0" smtClean="0"/>
              <a:t>Add a High-Level Impact Statement Here</a:t>
            </a:r>
            <a:endParaRPr lang="en-US" dirty="0"/>
          </a:p>
        </p:txBody>
      </p:sp>
      <p:sp>
        <p:nvSpPr>
          <p:cNvPr id="7" name="Right Triangle 6"/>
          <p:cNvSpPr/>
          <p:nvPr userDrawn="1"/>
        </p:nvSpPr>
        <p:spPr>
          <a:xfrm rot="10800000">
            <a:off x="903599" y="1207968"/>
            <a:ext cx="447525" cy="338667"/>
          </a:xfrm>
          <a:prstGeom prst="rtTriangle">
            <a:avLst/>
          </a:prstGeom>
          <a:solidFill>
            <a:srgbClr val="7620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arrow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903600" y="635374"/>
            <a:ext cx="2044096" cy="572594"/>
          </a:xfrm>
          <a:prstGeom prst="rect">
            <a:avLst/>
          </a:prstGeom>
          <a:solidFill>
            <a:srgbClr val="9C2A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arrow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70523" y="681384"/>
            <a:ext cx="1917409" cy="533367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SIDE 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58258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Poin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nner-04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9404" y="146929"/>
            <a:ext cx="2814452" cy="990600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 flipV="1">
            <a:off x="2499843" y="846984"/>
            <a:ext cx="6664477" cy="32684"/>
          </a:xfrm>
          <a:prstGeom prst="line">
            <a:avLst/>
          </a:prstGeom>
          <a:ln w="23495" cap="flat"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2499843" y="397799"/>
            <a:ext cx="6664477" cy="0"/>
          </a:xfrm>
          <a:prstGeom prst="line">
            <a:avLst/>
          </a:prstGeom>
          <a:ln w="23495" cap="flat"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chart-02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1000" y="1790095"/>
            <a:ext cx="2787952" cy="2787952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34469" y="393047"/>
            <a:ext cx="2315883" cy="481640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pPr lvl="0"/>
            <a:r>
              <a:rPr lang="en-US" dirty="0" smtClean="0"/>
              <a:t>Add Data Point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694930" y="383522"/>
            <a:ext cx="2960687" cy="449262"/>
          </a:xfrm>
        </p:spPr>
        <p:txBody>
          <a:bodyPr>
            <a:noAutofit/>
          </a:bodyPr>
          <a:lstStyle>
            <a:lvl1pPr marL="0" indent="0">
              <a:buNone/>
              <a:defRPr sz="2400" baseline="0">
                <a:latin typeface="Cambria"/>
                <a:cs typeface="Cambria"/>
              </a:defRPr>
            </a:lvl1pPr>
          </a:lstStyle>
          <a:p>
            <a:pPr lvl="0"/>
            <a:r>
              <a:rPr lang="en-US" dirty="0" smtClean="0"/>
              <a:t>Describe Data 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79189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58012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63" r:id="rId2"/>
    <p:sldLayoutId id="2147483791" r:id="rId3"/>
    <p:sldLayoutId id="2147483792" r:id="rId4"/>
    <p:sldLayoutId id="2147483793" r:id="rId5"/>
    <p:sldLayoutId id="2147483790" r:id="rId6"/>
    <p:sldLayoutId id="2147483786" r:id="rId7"/>
    <p:sldLayoutId id="2147483758" r:id="rId8"/>
    <p:sldLayoutId id="2147483794" r:id="rId9"/>
    <p:sldLayoutId id="2147483764" r:id="rId10"/>
    <p:sldLayoutId id="2147483795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b="1" i="0" kern="0" baseline="0">
          <a:solidFill>
            <a:schemeClr val="tx1">
              <a:lumMod val="75000"/>
            </a:schemeClr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2">
            <a:lumMod val="75000"/>
          </a:schemeClr>
        </a:buClr>
        <a:buFont typeface="Arial"/>
        <a:buChar char="•"/>
        <a:defRPr sz="3200" b="0" i="0" kern="1200">
          <a:solidFill>
            <a:schemeClr val="tx1">
              <a:lumMod val="50000"/>
            </a:schemeClr>
          </a:solidFill>
          <a:latin typeface="Helvetica Light"/>
          <a:ea typeface="+mn-ea"/>
          <a:cs typeface="Helvetica Light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>
            <a:lumMod val="75000"/>
          </a:schemeClr>
        </a:buClr>
        <a:buFont typeface="Arial" panose="020B0604020202020204" pitchFamily="34" charset="0"/>
        <a:buChar char="•"/>
        <a:defRPr sz="2400" b="0" i="0" kern="1200">
          <a:solidFill>
            <a:schemeClr val="tx1">
              <a:lumMod val="50000"/>
            </a:schemeClr>
          </a:solidFill>
          <a:latin typeface="Helvetica Light"/>
          <a:ea typeface="+mn-ea"/>
          <a:cs typeface="Helvetica Light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2">
            <a:lumMod val="75000"/>
          </a:schemeClr>
        </a:buClr>
        <a:buFont typeface="Arial"/>
        <a:buChar char="•"/>
        <a:defRPr sz="2400" b="0" i="0" kern="1200">
          <a:solidFill>
            <a:schemeClr val="tx1">
              <a:lumMod val="50000"/>
            </a:schemeClr>
          </a:solidFill>
          <a:latin typeface="Helvetica Light"/>
          <a:ea typeface="+mn-ea"/>
          <a:cs typeface="Helvetica Light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>
            <a:lumMod val="75000"/>
          </a:schemeClr>
        </a:buClr>
        <a:buFont typeface="Arial" panose="020B0604020202020204" pitchFamily="34" charset="0"/>
        <a:buChar char="•"/>
        <a:defRPr sz="2000" b="0" i="0" kern="1200">
          <a:solidFill>
            <a:schemeClr val="tx1">
              <a:lumMod val="50000"/>
            </a:schemeClr>
          </a:solidFill>
          <a:latin typeface="Helvetica Light"/>
          <a:ea typeface="+mn-ea"/>
          <a:cs typeface="Helvetica Light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>
            <a:lumMod val="75000"/>
          </a:schemeClr>
        </a:buClr>
        <a:buFont typeface="Arial" panose="020B0604020202020204" pitchFamily="34" charset="0"/>
        <a:buChar char="•"/>
        <a:defRPr sz="2000" b="0" i="0" kern="1200">
          <a:solidFill>
            <a:schemeClr val="tx1">
              <a:lumMod val="50000"/>
            </a:schemeClr>
          </a:solidFill>
          <a:latin typeface="Helvetica Light"/>
          <a:ea typeface="+mn-ea"/>
          <a:cs typeface="Helvetica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3651">
            <a:alpha val="9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4572000" y="0"/>
            <a:ext cx="1" cy="1123934"/>
          </a:xfrm>
          <a:prstGeom prst="line">
            <a:avLst/>
          </a:prstGeom>
          <a:ln w="23495" cap="flat"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336884" y="2723949"/>
            <a:ext cx="8487539" cy="7160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pc="300" dirty="0" smtClean="0">
                <a:solidFill>
                  <a:srgbClr val="FFFFFF"/>
                </a:solidFill>
                <a:latin typeface="Cambria"/>
                <a:cs typeface="Cambria"/>
              </a:rPr>
              <a:t>ИММУНОПРОФИЛАКТИКА. МИА-МЕД</a:t>
            </a:r>
            <a:endParaRPr lang="en-US" b="1" spc="300" dirty="0">
              <a:solidFill>
                <a:srgbClr val="FFFFFF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893659" y="1520338"/>
            <a:ext cx="5350893" cy="959193"/>
            <a:chOff x="2257013" y="1682350"/>
            <a:chExt cx="4447108" cy="797182"/>
          </a:xfrm>
        </p:grpSpPr>
        <p:pic>
          <p:nvPicPr>
            <p:cNvPr id="10" name="Picture 9" descr="Banner-02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5899123" y="1682350"/>
              <a:ext cx="804998" cy="797182"/>
            </a:xfrm>
            <a:prstGeom prst="rect">
              <a:avLst/>
            </a:prstGeom>
          </p:spPr>
        </p:pic>
        <p:pic>
          <p:nvPicPr>
            <p:cNvPr id="11" name="Picture 10" descr="Banner-03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2257013" y="1682350"/>
              <a:ext cx="804998" cy="797182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660952" y="1741929"/>
              <a:ext cx="3640667" cy="487600"/>
            </a:xfrm>
            <a:prstGeom prst="rect">
              <a:avLst/>
            </a:prstGeom>
            <a:solidFill>
              <a:srgbClr val="9C2A2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/>
              </a:endParaRPr>
            </a:p>
          </p:txBody>
        </p:sp>
      </p:grpSp>
      <p:sp>
        <p:nvSpPr>
          <p:cNvPr id="15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2322843" y="1700876"/>
            <a:ext cx="4498313" cy="53821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000" dirty="0" smtClean="0">
                <a:solidFill>
                  <a:srgbClr val="FFFFFF"/>
                </a:solidFill>
                <a:latin typeface="Arial Narrow" pitchFamily="34" charset="0"/>
                <a:cs typeface="Arial"/>
              </a:rPr>
              <a:t>ЭЛЕКТРОННАЯ ПРИ</a:t>
            </a:r>
            <a:r>
              <a:rPr lang="ru-RU" sz="2000" dirty="0" smtClean="0">
                <a:solidFill>
                  <a:srgbClr val="FFFFFF"/>
                </a:solidFill>
                <a:latin typeface="Arial Narrow" pitchFamily="34" charset="0"/>
                <a:cs typeface="Arial"/>
              </a:rPr>
              <a:t>ВИВ</a:t>
            </a:r>
            <a:r>
              <a:rPr lang="ru-RU" sz="2000" dirty="0" smtClean="0">
                <a:solidFill>
                  <a:srgbClr val="FFFFFF"/>
                </a:solidFill>
                <a:latin typeface="Arial Narrow" pitchFamily="34" charset="0"/>
                <a:cs typeface="Arial"/>
              </a:rPr>
              <a:t>ОЧНАЯ КАРТОТЕКА</a:t>
            </a:r>
            <a:endParaRPr lang="en-US" sz="2000" dirty="0">
              <a:solidFill>
                <a:srgbClr val="FFFFFF"/>
              </a:solidFill>
              <a:latin typeface="Arial Narrow" pitchFamily="34" charset="0"/>
              <a:cs typeface="Arial"/>
            </a:endParaRPr>
          </a:p>
        </p:txBody>
      </p:sp>
      <p:pic>
        <p:nvPicPr>
          <p:cNvPr id="24" name="Picture 23" descr="Gears-05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9570" y="265172"/>
            <a:ext cx="1120670" cy="1258834"/>
          </a:xfrm>
          <a:prstGeom prst="rect">
            <a:avLst/>
          </a:prstGeom>
        </p:spPr>
      </p:pic>
      <p:cxnSp>
        <p:nvCxnSpPr>
          <p:cNvPr id="33" name="Straight Connector 32"/>
          <p:cNvCxnSpPr/>
          <p:nvPr/>
        </p:nvCxnSpPr>
        <p:spPr>
          <a:xfrm flipH="1">
            <a:off x="1971524" y="2555287"/>
            <a:ext cx="5116287" cy="24190"/>
          </a:xfrm>
          <a:prstGeom prst="line">
            <a:avLst/>
          </a:prstGeom>
          <a:ln w="23495" cap="flat"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1971524" y="3389855"/>
            <a:ext cx="5116287" cy="0"/>
          </a:xfrm>
          <a:prstGeom prst="line">
            <a:avLst/>
          </a:prstGeom>
          <a:ln w="23495" cap="flat">
            <a:solidFill>
              <a:schemeClr val="bg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Сергей\Desktop\Новая папка (5)\square_logo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59912" y="3800023"/>
            <a:ext cx="848282" cy="84828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7488456" y="4648305"/>
            <a:ext cx="1335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bg1"/>
                </a:solidFill>
                <a:latin typeface="Arial Narrow" pitchFamily="34" charset="0"/>
              </a:rPr>
              <a:t>ООО «МИА-МЕД» </a:t>
            </a:r>
            <a:r>
              <a:rPr lang="en-US" sz="1000" dirty="0" smtClean="0">
                <a:solidFill>
                  <a:schemeClr val="bg1"/>
                </a:solidFill>
                <a:latin typeface="Arial Narrow" pitchFamily="34" charset="0"/>
              </a:rPr>
              <a:t>www.mia-med.ru</a:t>
            </a:r>
            <a:endParaRPr lang="ru-RU" sz="10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933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E:\ma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4905" y="509355"/>
            <a:ext cx="5687675" cy="4495437"/>
          </a:xfrm>
          <a:prstGeom prst="rect">
            <a:avLst/>
          </a:prstGeom>
          <a:noFill/>
        </p:spPr>
      </p:pic>
      <p:sp>
        <p:nvSpPr>
          <p:cNvPr id="17" name="Rectangle 7"/>
          <p:cNvSpPr/>
          <p:nvPr/>
        </p:nvSpPr>
        <p:spPr>
          <a:xfrm>
            <a:off x="654288" y="0"/>
            <a:ext cx="8489712" cy="5143500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arrow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5399" y="207620"/>
            <a:ext cx="733675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500" b="1" dirty="0" smtClean="0">
                <a:solidFill>
                  <a:schemeClr val="tx1">
                    <a:lumMod val="75000"/>
                  </a:schemeClr>
                </a:solidFill>
                <a:latin typeface="Cambria"/>
                <a:cs typeface="Cambria"/>
              </a:rPr>
              <a:t>Более 150 пользователей в медицинских учреждениях Алтайского края, включая все города и административные районы</a:t>
            </a:r>
            <a:endParaRPr lang="en-US" sz="1500" b="1" dirty="0">
              <a:solidFill>
                <a:schemeClr val="tx1">
                  <a:lumMod val="75000"/>
                </a:schemeClr>
              </a:solidFill>
              <a:latin typeface="Cambria"/>
              <a:cs typeface="Cambri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54288" cy="5143500"/>
          </a:xfrm>
          <a:prstGeom prst="rect">
            <a:avLst/>
          </a:prstGeom>
          <a:solidFill>
            <a:srgbClr val="1B36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E:\thin-client-lcd-keyboard-clip-art-5049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4622" y="1568241"/>
            <a:ext cx="683659" cy="601620"/>
          </a:xfrm>
          <a:prstGeom prst="rect">
            <a:avLst/>
          </a:prstGeom>
          <a:noFill/>
        </p:spPr>
      </p:pic>
      <p:pic>
        <p:nvPicPr>
          <p:cNvPr id="18" name="Picture 4" descr="E:\thin-client-lcd-keyboard-clip-art-5049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7285" y="2338262"/>
            <a:ext cx="683659" cy="601620"/>
          </a:xfrm>
          <a:prstGeom prst="rect">
            <a:avLst/>
          </a:prstGeom>
          <a:noFill/>
        </p:spPr>
      </p:pic>
      <p:pic>
        <p:nvPicPr>
          <p:cNvPr id="19" name="Picture 4" descr="E:\thin-client-lcd-keyboard-clip-art-5049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3290" y="3002405"/>
            <a:ext cx="683659" cy="601620"/>
          </a:xfrm>
          <a:prstGeom prst="rect">
            <a:avLst/>
          </a:prstGeom>
          <a:noFill/>
        </p:spPr>
      </p:pic>
      <p:pic>
        <p:nvPicPr>
          <p:cNvPr id="20" name="Picture 4" descr="E:\thin-client-lcd-keyboard-clip-art-5049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7372" y="3790890"/>
            <a:ext cx="683659" cy="601620"/>
          </a:xfrm>
          <a:prstGeom prst="rect">
            <a:avLst/>
          </a:prstGeom>
          <a:noFill/>
        </p:spPr>
      </p:pic>
      <p:pic>
        <p:nvPicPr>
          <p:cNvPr id="21" name="Picture 4" descr="E:\thin-client-lcd-keyboard-clip-art-5049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584" y="3955307"/>
            <a:ext cx="683659" cy="601620"/>
          </a:xfrm>
          <a:prstGeom prst="rect">
            <a:avLst/>
          </a:prstGeom>
          <a:noFill/>
        </p:spPr>
      </p:pic>
      <p:pic>
        <p:nvPicPr>
          <p:cNvPr id="22" name="Picture 4" descr="E:\thin-client-lcd-keyboard-clip-art-5049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9605" y="3265233"/>
            <a:ext cx="683659" cy="601620"/>
          </a:xfrm>
          <a:prstGeom prst="rect">
            <a:avLst/>
          </a:prstGeom>
          <a:noFill/>
        </p:spPr>
      </p:pic>
      <p:pic>
        <p:nvPicPr>
          <p:cNvPr id="23" name="Picture 4" descr="E:\thin-client-lcd-keyboard-clip-art-5049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9605" y="1305412"/>
            <a:ext cx="683659" cy="601620"/>
          </a:xfrm>
          <a:prstGeom prst="rect">
            <a:avLst/>
          </a:prstGeom>
          <a:noFill/>
        </p:spPr>
      </p:pic>
      <p:pic>
        <p:nvPicPr>
          <p:cNvPr id="24" name="Picture 4" descr="E:\thin-client-lcd-keyboard-clip-art-5049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6942" y="2338262"/>
            <a:ext cx="683659" cy="601620"/>
          </a:xfrm>
          <a:prstGeom prst="rect">
            <a:avLst/>
          </a:prstGeom>
          <a:noFill/>
        </p:spPr>
      </p:pic>
      <p:pic>
        <p:nvPicPr>
          <p:cNvPr id="4102" name="Picture 6" descr="E:\9658-20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6182" y="2107226"/>
            <a:ext cx="496057" cy="496057"/>
          </a:xfrm>
          <a:prstGeom prst="rect">
            <a:avLst/>
          </a:prstGeom>
          <a:noFill/>
        </p:spPr>
      </p:pic>
      <p:cxnSp>
        <p:nvCxnSpPr>
          <p:cNvPr id="33" name="Прямая со стрелкой 32"/>
          <p:cNvCxnSpPr/>
          <p:nvPr/>
        </p:nvCxnSpPr>
        <p:spPr>
          <a:xfrm>
            <a:off x="2620035" y="2603283"/>
            <a:ext cx="2259631" cy="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3217372" y="1954416"/>
            <a:ext cx="1376983" cy="330948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3390627" y="2893135"/>
            <a:ext cx="1038957" cy="44806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3967858" y="3078368"/>
            <a:ext cx="626497" cy="788485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>
            <a:off x="4766182" y="2939881"/>
            <a:ext cx="144952" cy="828559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>
            <a:off x="5354751" y="1954416"/>
            <a:ext cx="259029" cy="273196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5199605" y="2893135"/>
            <a:ext cx="155145" cy="44806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5199605" y="2603283"/>
            <a:ext cx="474027" cy="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8" name="Picture 2" descr="C:\Users\Сергей\Desktop\Новая папка (5)\square_log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59912" y="3800023"/>
            <a:ext cx="848282" cy="848282"/>
          </a:xfrm>
          <a:prstGeom prst="rect">
            <a:avLst/>
          </a:prstGeom>
          <a:noFill/>
        </p:spPr>
      </p:pic>
      <p:sp>
        <p:nvSpPr>
          <p:cNvPr id="69" name="TextBox 68"/>
          <p:cNvSpPr txBox="1"/>
          <p:nvPr/>
        </p:nvSpPr>
        <p:spPr>
          <a:xfrm>
            <a:off x="7488456" y="4648305"/>
            <a:ext cx="1335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Arial Narrow" pitchFamily="34" charset="0"/>
              </a:rPr>
              <a:t>ООО «МИА-МЕД» </a:t>
            </a:r>
            <a:r>
              <a:rPr lang="en-US" sz="1000" dirty="0" smtClean="0">
                <a:latin typeface="Arial Narrow" pitchFamily="34" charset="0"/>
              </a:rPr>
              <a:t>www.mia-med.ru</a:t>
            </a:r>
            <a:endParaRPr lang="ru-RU" sz="1000" dirty="0">
              <a:latin typeface="Arial Narrow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594355" y="1868096"/>
            <a:ext cx="87028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Arial Narrow" pitchFamily="34" charset="0"/>
              </a:rPr>
              <a:t>Единая </a:t>
            </a:r>
          </a:p>
          <a:p>
            <a:pPr algn="ctr"/>
            <a:endParaRPr lang="ru-RU" sz="1100" b="1" dirty="0" smtClean="0">
              <a:latin typeface="Arial Narrow" pitchFamily="34" charset="0"/>
            </a:endParaRPr>
          </a:p>
          <a:p>
            <a:pPr algn="ctr"/>
            <a:endParaRPr lang="ru-RU" sz="1100" b="1" dirty="0" smtClean="0">
              <a:latin typeface="Arial Narrow" pitchFamily="34" charset="0"/>
            </a:endParaRPr>
          </a:p>
          <a:p>
            <a:pPr algn="ctr"/>
            <a:endParaRPr lang="ru-RU" sz="1100" b="1" dirty="0" smtClean="0">
              <a:latin typeface="Arial Narrow" pitchFamily="34" charset="0"/>
            </a:endParaRPr>
          </a:p>
          <a:p>
            <a:pPr algn="ctr"/>
            <a:r>
              <a:rPr lang="ru-RU" sz="1100" b="1" dirty="0" smtClean="0">
                <a:latin typeface="Arial Narrow" pitchFamily="34" charset="0"/>
              </a:rPr>
              <a:t>БД</a:t>
            </a:r>
            <a:endParaRPr lang="ru-RU" sz="11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666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dirty="0" smtClean="0"/>
              <a:t>ФУНКЦИОНАЛЬНЫЕ ВОЗМОЖНОСТИ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Часть 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74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45399" y="207620"/>
            <a:ext cx="7336750" cy="361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500" b="1" dirty="0" smtClean="0">
                <a:solidFill>
                  <a:schemeClr val="tx1">
                    <a:lumMod val="75000"/>
                  </a:schemeClr>
                </a:solidFill>
                <a:latin typeface="Cambria"/>
                <a:cs typeface="Cambria"/>
              </a:rPr>
              <a:t>Схема работы электронной прививочной картотеки</a:t>
            </a:r>
            <a:endParaRPr lang="en-US" sz="1500" b="1" dirty="0">
              <a:solidFill>
                <a:schemeClr val="tx1">
                  <a:lumMod val="75000"/>
                </a:schemeClr>
              </a:solidFill>
              <a:latin typeface="Cambria"/>
              <a:cs typeface="Cambri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54288" cy="5143500"/>
          </a:xfrm>
          <a:prstGeom prst="rect">
            <a:avLst/>
          </a:prstGeom>
          <a:solidFill>
            <a:srgbClr val="1B36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C:\Users\Сергей\Desktop\Новая папка (5)\square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9912" y="3800023"/>
            <a:ext cx="848282" cy="84828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488456" y="4648305"/>
            <a:ext cx="1335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Arial Narrow" pitchFamily="34" charset="0"/>
              </a:rPr>
              <a:t>ООО «МИА-МЕД» </a:t>
            </a:r>
            <a:r>
              <a:rPr lang="en-US" sz="1000" dirty="0" smtClean="0">
                <a:latin typeface="Arial Narrow" pitchFamily="34" charset="0"/>
              </a:rPr>
              <a:t>www.mia-med.ru</a:t>
            </a:r>
            <a:endParaRPr lang="ru-RU" sz="1000" dirty="0">
              <a:latin typeface="Arial Narrow" pitchFamily="34" charset="0"/>
            </a:endParaRPr>
          </a:p>
        </p:txBody>
      </p:sp>
      <p:pic>
        <p:nvPicPr>
          <p:cNvPr id="8" name="Picture 4" descr="E:\thin-client-lcd-keyboard-clip-art-5049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4969" y="1689074"/>
            <a:ext cx="479140" cy="421643"/>
          </a:xfrm>
          <a:prstGeom prst="rect">
            <a:avLst/>
          </a:prstGeom>
          <a:noFill/>
        </p:spPr>
      </p:pic>
      <p:pic>
        <p:nvPicPr>
          <p:cNvPr id="9" name="Picture 4" descr="E:\thin-client-lcd-keyboard-clip-art-5049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3679" y="1689074"/>
            <a:ext cx="479140" cy="421643"/>
          </a:xfrm>
          <a:prstGeom prst="rect">
            <a:avLst/>
          </a:prstGeom>
          <a:noFill/>
        </p:spPr>
      </p:pic>
      <p:pic>
        <p:nvPicPr>
          <p:cNvPr id="10" name="Picture 4" descr="E:\thin-client-lcd-keyboard-clip-art-5049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1103" y="2242686"/>
            <a:ext cx="479140" cy="42164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945399" y="1126156"/>
            <a:ext cx="1818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Narrow" pitchFamily="34" charset="0"/>
              </a:rPr>
              <a:t>ПОЛЬЗОВАТЕЛИ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12" name="Двойная стрелка влево/вправо 11"/>
          <p:cNvSpPr/>
          <p:nvPr/>
        </p:nvSpPr>
        <p:spPr>
          <a:xfrm>
            <a:off x="2764078" y="1992429"/>
            <a:ext cx="527762" cy="250257"/>
          </a:xfrm>
          <a:prstGeom prst="leftRightArrow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6" descr="E:\9658-20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67323" y="1862688"/>
            <a:ext cx="700416" cy="70041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054041" y="1126156"/>
            <a:ext cx="1489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Narrow" pitchFamily="34" charset="0"/>
              </a:rPr>
              <a:t>ЕДИНАЯ БД ПРИВИВОК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15" name="Двойная стрелка влево/вправо 14"/>
          <p:cNvSpPr/>
          <p:nvPr/>
        </p:nvSpPr>
        <p:spPr>
          <a:xfrm>
            <a:off x="4543125" y="1992429"/>
            <a:ext cx="527762" cy="250257"/>
          </a:xfrm>
          <a:prstGeom prst="leftRightArrow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6" descr="E:\9658-20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46370" y="1862688"/>
            <a:ext cx="700416" cy="700416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833088" y="1126156"/>
            <a:ext cx="1489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Narrow" pitchFamily="34" charset="0"/>
              </a:rPr>
              <a:t>МИС*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18" name="Text Placeholder 1"/>
          <p:cNvSpPr txBox="1">
            <a:spLocks/>
          </p:cNvSpPr>
          <p:nvPr/>
        </p:nvSpPr>
        <p:spPr>
          <a:xfrm>
            <a:off x="930134" y="4523874"/>
            <a:ext cx="7556454" cy="41389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/>
              <a:buChar char="•"/>
              <a:defRPr sz="32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/>
              <a:buChar char="•"/>
              <a:defRPr sz="24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ru-RU" sz="1200" dirty="0" smtClean="0"/>
              <a:t>*МИС – региональная медицинская информационная система (АРМ «Поликлиника»)</a:t>
            </a:r>
          </a:p>
          <a:p>
            <a:pPr>
              <a:buNone/>
            </a:pPr>
            <a:r>
              <a:rPr lang="ru-RU" sz="1200" dirty="0" smtClean="0"/>
              <a:t>*Отчетные формы – </a:t>
            </a:r>
            <a:r>
              <a:rPr lang="ru-RU" sz="1200" dirty="0" smtClean="0"/>
              <a:t>формы</a:t>
            </a:r>
            <a:r>
              <a:rPr lang="ru-RU" sz="1200" dirty="0" smtClean="0"/>
              <a:t> государственной статистической отчетности №5, №6.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22546" y="2616204"/>
            <a:ext cx="2096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 Narrow" pitchFamily="34" charset="0"/>
              </a:rPr>
              <a:t>обмен данными </a:t>
            </a:r>
          </a:p>
          <a:p>
            <a:pPr algn="ctr"/>
            <a:r>
              <a:rPr lang="ru-RU" sz="1600" dirty="0" smtClean="0">
                <a:latin typeface="Arial Narrow" pitchFamily="34" charset="0"/>
              </a:rPr>
              <a:t>и синхронизация</a:t>
            </a:r>
            <a:endParaRPr lang="ru-RU" sz="1600" dirty="0">
              <a:latin typeface="Arial Narrow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61776" y="2626782"/>
            <a:ext cx="2096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 Narrow" pitchFamily="34" charset="0"/>
              </a:rPr>
              <a:t>ввод, актуализация</a:t>
            </a:r>
          </a:p>
          <a:p>
            <a:pPr algn="ctr"/>
            <a:r>
              <a:rPr lang="ru-RU" sz="1600" dirty="0" smtClean="0">
                <a:latin typeface="Arial Narrow" pitchFamily="34" charset="0"/>
              </a:rPr>
              <a:t>и просмотр данных</a:t>
            </a:r>
            <a:endParaRPr lang="ru-RU" sz="1600" dirty="0">
              <a:latin typeface="Arial Narrow" pitchFamily="34" charset="0"/>
            </a:endParaRPr>
          </a:p>
        </p:txBody>
      </p:sp>
      <p:sp>
        <p:nvSpPr>
          <p:cNvPr id="21" name="Стрелка углом вверх 20"/>
          <p:cNvSpPr/>
          <p:nvPr/>
        </p:nvSpPr>
        <p:spPr>
          <a:xfrm rot="5400000">
            <a:off x="3721226" y="3104527"/>
            <a:ext cx="832728" cy="558265"/>
          </a:xfrm>
          <a:prstGeom prst="bentUpArrow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4543125" y="3507635"/>
            <a:ext cx="2096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 Narrow" pitchFamily="34" charset="0"/>
              </a:rPr>
              <a:t>выгрузка отчетных форм* для МЗ РФ, Роспотребнадзора РФ</a:t>
            </a:r>
            <a:endParaRPr lang="ru-RU" sz="16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666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45399" y="207620"/>
            <a:ext cx="7336750" cy="361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500" b="1" dirty="0" smtClean="0">
                <a:solidFill>
                  <a:schemeClr val="tx1">
                    <a:lumMod val="75000"/>
                  </a:schemeClr>
                </a:solidFill>
                <a:latin typeface="Cambria"/>
                <a:cs typeface="Cambria"/>
              </a:rPr>
              <a:t>Электронная прививочная картотека </a:t>
            </a:r>
            <a:r>
              <a:rPr lang="ru-RU" sz="1500" b="1" dirty="0" smtClean="0">
                <a:solidFill>
                  <a:schemeClr val="tx1">
                    <a:lumMod val="75000"/>
                  </a:schemeClr>
                </a:solidFill>
                <a:latin typeface="Cambria"/>
                <a:cs typeface="Cambria"/>
              </a:rPr>
              <a:t> включает следующие разделы:</a:t>
            </a:r>
            <a:endParaRPr lang="en-US" sz="1500" b="1" dirty="0">
              <a:solidFill>
                <a:schemeClr val="tx1">
                  <a:lumMod val="75000"/>
                </a:schemeClr>
              </a:solidFill>
              <a:latin typeface="Cambria"/>
              <a:cs typeface="Cambria"/>
            </a:endParaRP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930134" y="877009"/>
            <a:ext cx="7556454" cy="406075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/>
              <a:buChar char="•"/>
              <a:defRPr sz="32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/>
              <a:buChar char="•"/>
              <a:defRPr sz="24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/>
              <a:t>Картотека</a:t>
            </a:r>
          </a:p>
          <a:p>
            <a:r>
              <a:rPr lang="ru-RU" sz="1200" dirty="0" smtClean="0">
                <a:latin typeface="Cambria"/>
                <a:cs typeface="Cambria"/>
              </a:rPr>
              <a:t>Планирование</a:t>
            </a:r>
          </a:p>
          <a:p>
            <a:r>
              <a:rPr lang="ru-RU" sz="1200" dirty="0" smtClean="0">
                <a:latin typeface="Cambria"/>
                <a:cs typeface="Cambria"/>
              </a:rPr>
              <a:t>Данные </a:t>
            </a:r>
          </a:p>
          <a:p>
            <a:r>
              <a:rPr lang="ru-RU" sz="1200" dirty="0" smtClean="0">
                <a:latin typeface="Cambria"/>
                <a:cs typeface="Cambria"/>
              </a:rPr>
              <a:t>Настройки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54288" cy="5143500"/>
          </a:xfrm>
          <a:prstGeom prst="rect">
            <a:avLst/>
          </a:prstGeom>
          <a:solidFill>
            <a:srgbClr val="1B36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E: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325" y="605245"/>
            <a:ext cx="6148168" cy="40726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1666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930134" y="877009"/>
            <a:ext cx="7556454" cy="406075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/>
              <a:buChar char="•"/>
              <a:defRPr sz="32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/>
              <a:buChar char="•"/>
              <a:defRPr sz="24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ru-RU" sz="1200" b="1" i="1" dirty="0" smtClean="0"/>
              <a:t>	Раздел </a:t>
            </a:r>
            <a:r>
              <a:rPr lang="ru-RU" sz="1200" b="1" i="1" dirty="0" smtClean="0"/>
              <a:t>«Картотека» функционально предназначен для формирования и актуализации электронной прививочной базы данных. Включает подразделы:</a:t>
            </a:r>
            <a:endParaRPr lang="ru-RU" sz="1200" dirty="0" smtClean="0"/>
          </a:p>
          <a:p>
            <a:r>
              <a:rPr lang="ru-RU" sz="1200" b="1" dirty="0" smtClean="0"/>
              <a:t>Личная </a:t>
            </a:r>
            <a:r>
              <a:rPr lang="ru-RU" sz="1200" b="1" dirty="0" smtClean="0"/>
              <a:t>информация </a:t>
            </a:r>
            <a:r>
              <a:rPr lang="ru-RU" sz="1200" dirty="0" smtClean="0"/>
              <a:t>– персональная информация о пациенте;</a:t>
            </a:r>
          </a:p>
          <a:p>
            <a:r>
              <a:rPr lang="ru-RU" sz="1200" b="1" dirty="0" smtClean="0"/>
              <a:t>Иммунологическая </a:t>
            </a:r>
            <a:r>
              <a:rPr lang="ru-RU" sz="1200" b="1" dirty="0" smtClean="0"/>
              <a:t>карта </a:t>
            </a:r>
            <a:r>
              <a:rPr lang="ru-RU" sz="1200" dirty="0" smtClean="0"/>
              <a:t>– систематизированная информация об уже проведенных пациенту и предстоящих прививках с указанием наименования вакцины, дозы и серии препарата, реакции на прививку, медицинского работника, выполнившего прививку. Также раздел содержит данные о медицинских отводах и отказах пациента от вакцинации с указанием временных периодов. Имеется возможность распечатки бланков добровольного информированного согласия или отказа от проведения прививки, бланка иммунологической карты с указанием всех выполненных и запланированных прививок пациента.</a:t>
            </a:r>
          </a:p>
          <a:p>
            <a:r>
              <a:rPr lang="ru-RU" sz="1200" b="1" dirty="0" smtClean="0"/>
              <a:t>Персональное </a:t>
            </a:r>
            <a:r>
              <a:rPr lang="ru-RU" sz="1200" b="1" dirty="0" smtClean="0"/>
              <a:t>планирование </a:t>
            </a:r>
            <a:r>
              <a:rPr lang="ru-RU" sz="1200" dirty="0" smtClean="0"/>
              <a:t>– в подразделе медицинский работник составляет индивидуальный для каждого пациента план вакцинации от </a:t>
            </a:r>
            <a:r>
              <a:rPr lang="ru-RU" sz="1200" dirty="0" err="1" smtClean="0"/>
              <a:t>вакциноуправляемых</a:t>
            </a:r>
            <a:r>
              <a:rPr lang="ru-RU" sz="1200" dirty="0" smtClean="0"/>
              <a:t> инфекций. Планирование может проводиться как в автоматическом режиме (программа самостоятельно посчитает и запланирует будущие даты вакцинаций и ревакцинаций для пациента), а также в «ручном режиме» непосредственно медицинским работником. Индивидуальное планирование вакцинации осуществляется в соответствии с Национальным календарем профилактических прививок РФ и Региональным календарем профилактических прививок Алтайского края.</a:t>
            </a:r>
          </a:p>
          <a:p>
            <a:pPr>
              <a:buNone/>
            </a:pPr>
            <a:endParaRPr lang="ru-RU" sz="1200" dirty="0" smtClean="0">
              <a:latin typeface="Cambria"/>
              <a:cs typeface="Cambri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54288" cy="5143500"/>
          </a:xfrm>
          <a:prstGeom prst="rect">
            <a:avLst/>
          </a:prstGeom>
          <a:solidFill>
            <a:srgbClr val="1B36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666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654288" cy="5143500"/>
          </a:xfrm>
          <a:prstGeom prst="rect">
            <a:avLst/>
          </a:prstGeom>
          <a:solidFill>
            <a:srgbClr val="1B36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E: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5706" y="630270"/>
            <a:ext cx="6276261" cy="432611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45399" y="207620"/>
            <a:ext cx="7336750" cy="361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500" b="1" dirty="0" smtClean="0">
                <a:solidFill>
                  <a:schemeClr val="tx1">
                    <a:lumMod val="75000"/>
                  </a:schemeClr>
                </a:solidFill>
                <a:latin typeface="Cambria"/>
                <a:cs typeface="Cambria"/>
              </a:rPr>
              <a:t>Раздел «Картотека», подраздел «Иммунологическая карта»</a:t>
            </a:r>
            <a:endParaRPr lang="en-US" sz="1500" b="1" dirty="0">
              <a:solidFill>
                <a:schemeClr val="tx1">
                  <a:lumMod val="75000"/>
                </a:schemeClr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666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654288" cy="5143500"/>
          </a:xfrm>
          <a:prstGeom prst="rect">
            <a:avLst/>
          </a:prstGeom>
          <a:solidFill>
            <a:srgbClr val="1B36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45399" y="207620"/>
            <a:ext cx="7336750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500" b="1" dirty="0" smtClean="0">
                <a:solidFill>
                  <a:schemeClr val="tx1">
                    <a:lumMod val="75000"/>
                  </a:schemeClr>
                </a:solidFill>
                <a:latin typeface="Cambria"/>
                <a:cs typeface="Cambria"/>
              </a:rPr>
              <a:t>Раздел «Картотека», подраздел «Персональный план»</a:t>
            </a:r>
            <a:endParaRPr lang="en-US" sz="1500" b="1" dirty="0">
              <a:solidFill>
                <a:schemeClr val="tx1">
                  <a:lumMod val="75000"/>
                </a:schemeClr>
              </a:solidFill>
              <a:latin typeface="Cambria"/>
              <a:cs typeface="Cambria"/>
            </a:endParaRPr>
          </a:p>
        </p:txBody>
      </p:sp>
      <p:pic>
        <p:nvPicPr>
          <p:cNvPr id="7" name="Picture 2" descr="E: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626" y="600035"/>
            <a:ext cx="6245342" cy="4356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1666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654288" cy="5143500"/>
          </a:xfrm>
          <a:prstGeom prst="rect">
            <a:avLst/>
          </a:prstGeom>
          <a:solidFill>
            <a:srgbClr val="1B36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654288" y="288759"/>
            <a:ext cx="7556454" cy="85664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/>
              <a:buChar char="•"/>
              <a:defRPr sz="32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/>
              <a:buChar char="•"/>
              <a:defRPr sz="24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ru-RU" sz="1200" b="1" i="1" dirty="0" smtClean="0"/>
              <a:t>	Раздел </a:t>
            </a:r>
            <a:r>
              <a:rPr lang="ru-RU" sz="1200" b="1" i="1" dirty="0" smtClean="0"/>
              <a:t>«Планирование» функционально предназначен для формирования планов проведения прививочных кампаний в разрезе отдельного поликлинического участка, медицинского учреждения, населенного пункта.</a:t>
            </a:r>
            <a:r>
              <a:rPr lang="ru-RU" sz="1200" dirty="0" smtClean="0"/>
              <a:t> </a:t>
            </a:r>
            <a:endParaRPr lang="ru-RU" sz="1200" dirty="0" smtClean="0">
              <a:latin typeface="Cambria"/>
              <a:cs typeface="Cambria"/>
            </a:endParaRPr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654288" y="1145407"/>
            <a:ext cx="2416171" cy="85664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/>
              <a:buChar char="•"/>
              <a:defRPr sz="32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/>
              <a:buChar char="•"/>
              <a:defRPr sz="24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ru-RU" sz="1200" dirty="0" smtClean="0"/>
              <a:t>	Имеется </a:t>
            </a:r>
            <a:r>
              <a:rPr lang="ru-RU" sz="1200" dirty="0" smtClean="0"/>
              <a:t>возможность выгрузки планов в доступные форматы данных и формирования отчетных форм для контрольных и надзорных организаций в области здравоохранения: Главное управление Алтайского края по здравоохранению и фармацевтической деятельности, Министерство здравоохранения РФ, Роспотребнадзор РФ.</a:t>
            </a:r>
            <a:endParaRPr lang="ru-RU" sz="1200" dirty="0" smtClean="0">
              <a:latin typeface="Cambria"/>
              <a:cs typeface="Cambria"/>
            </a:endParaRPr>
          </a:p>
        </p:txBody>
      </p:sp>
      <p:pic>
        <p:nvPicPr>
          <p:cNvPr id="8195" name="Picture 3" descr="E:\Безымянный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6521" y="1004888"/>
            <a:ext cx="5453982" cy="37408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1666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654288" cy="5143500"/>
          </a:xfrm>
          <a:prstGeom prst="rect">
            <a:avLst/>
          </a:prstGeom>
          <a:solidFill>
            <a:srgbClr val="1B36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930134" y="364945"/>
            <a:ext cx="7556454" cy="132669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/>
              <a:buChar char="•"/>
              <a:defRPr sz="32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/>
              <a:buChar char="•"/>
              <a:defRPr sz="24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ru-RU" sz="1200" b="1" i="1" dirty="0" smtClean="0"/>
              <a:t>	Раздел </a:t>
            </a:r>
            <a:r>
              <a:rPr lang="ru-RU" sz="1200" b="1" i="1" dirty="0" smtClean="0"/>
              <a:t>«Данные» функционально предназначен для </a:t>
            </a:r>
            <a:r>
              <a:rPr lang="ru-RU" sz="1200" b="1" i="1" dirty="0" err="1" smtClean="0"/>
              <a:t>экспорт-импорта</a:t>
            </a:r>
            <a:r>
              <a:rPr lang="ru-RU" sz="1200" b="1" i="1" dirty="0" smtClean="0"/>
              <a:t> индивидуальных иммунологических карт пациентов из детской поликлинической сети во взрослую с сохранением полного прививочного анамнеза</a:t>
            </a:r>
            <a:r>
              <a:rPr lang="ru-RU" sz="1200" b="1" i="1" dirty="0" smtClean="0"/>
              <a:t>.</a:t>
            </a:r>
          </a:p>
          <a:p>
            <a:pPr>
              <a:buNone/>
            </a:pPr>
            <a:r>
              <a:rPr lang="ru-RU" sz="1200" b="1" i="1" dirty="0" smtClean="0"/>
              <a:t>	Раздел </a:t>
            </a:r>
            <a:r>
              <a:rPr lang="ru-RU" sz="1200" b="1" i="1" dirty="0" smtClean="0"/>
              <a:t>«Настройки» функционально предназначен для администрирования программы электронной прививочной картотеки, формирования и актуализации справочников, учета пользователей.</a:t>
            </a:r>
            <a:endParaRPr lang="ru-RU" sz="1200" dirty="0" smtClean="0"/>
          </a:p>
          <a:p>
            <a:pPr>
              <a:buNone/>
            </a:pPr>
            <a:endParaRPr lang="ru-RU" sz="1200" dirty="0" smtClean="0">
              <a:latin typeface="Cambria"/>
              <a:cs typeface="Cambria"/>
            </a:endParaRPr>
          </a:p>
        </p:txBody>
      </p:sp>
      <p:pic>
        <p:nvPicPr>
          <p:cNvPr id="9218" name="Picture 2" descr="E: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4176" y="1427796"/>
            <a:ext cx="5058156" cy="34749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1666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1359674" y="1195873"/>
            <a:ext cx="7067150" cy="27622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Программа разработана специалистами ООО «МИА-МЕД», включая программистов и экспертов – врачей эпидемиологов, инфекционистов, терапевтов и педиатров. </a:t>
            </a:r>
            <a:endParaRPr lang="ru-RU" sz="2000" dirty="0" smtClean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Правообладатель 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программы – ООО «МИА-МЕД». Программа зарегистрирована в установленном законе порядке: номер свидетельства государственной регистрации 2014612188 от 20.02.2014 г., выдано Федеральной службой по интеллектуальной собственности.</a:t>
            </a:r>
            <a:endParaRPr lang="en-US" sz="2000" dirty="0">
              <a:solidFill>
                <a:schemeClr val="tx1"/>
              </a:solidFill>
              <a:latin typeface="+mj-lt"/>
              <a:cs typeface="Cambria"/>
            </a:endParaRPr>
          </a:p>
        </p:txBody>
      </p:sp>
      <p:sp>
        <p:nvSpPr>
          <p:cNvPr id="5" name="Right Triangle 4"/>
          <p:cNvSpPr/>
          <p:nvPr/>
        </p:nvSpPr>
        <p:spPr>
          <a:xfrm rot="10800000">
            <a:off x="903599" y="1207968"/>
            <a:ext cx="447525" cy="338667"/>
          </a:xfrm>
          <a:prstGeom prst="rtTriangle">
            <a:avLst/>
          </a:prstGeom>
          <a:solidFill>
            <a:srgbClr val="7620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arrow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3600" y="635374"/>
            <a:ext cx="2324232" cy="572594"/>
          </a:xfrm>
          <a:prstGeom prst="rect">
            <a:avLst/>
          </a:prstGeom>
          <a:solidFill>
            <a:srgbClr val="9C2A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arrow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1030909" y="679136"/>
            <a:ext cx="2388190" cy="57259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/>
              <a:buChar char="•"/>
              <a:defRPr sz="3200" b="0" i="0" kern="1200">
                <a:solidFill>
                  <a:schemeClr val="tx1">
                    <a:lumMod val="50000"/>
                  </a:schemeClr>
                </a:solidFill>
                <a:latin typeface="Helvetica Light"/>
                <a:ea typeface="+mn-ea"/>
                <a:cs typeface="Helvetica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>
                    <a:lumMod val="50000"/>
                  </a:schemeClr>
                </a:solidFill>
                <a:latin typeface="Helvetica Light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/>
              <a:buChar char="•"/>
              <a:defRPr sz="2400" b="0" i="0" kern="1200">
                <a:solidFill>
                  <a:schemeClr val="tx1">
                    <a:lumMod val="50000"/>
                  </a:schemeClr>
                </a:solidFill>
                <a:latin typeface="Helvetica Light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</a:schemeClr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</a:schemeClr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solidFill>
                  <a:srgbClr val="FFFFFF"/>
                </a:solidFill>
                <a:latin typeface="Arial"/>
                <a:cs typeface="Arial"/>
              </a:rPr>
              <a:t>РАЗРАБОТКА</a:t>
            </a: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0" name="Picture 2" descr="C:\Users\Сергей\Desktop\Новая папка (5)\square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9912" y="3800023"/>
            <a:ext cx="848282" cy="84828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488456" y="4648305"/>
            <a:ext cx="1335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Arial Narrow" pitchFamily="34" charset="0"/>
              </a:rPr>
              <a:t>ООО «МИА-МЕД» </a:t>
            </a:r>
            <a:r>
              <a:rPr lang="en-US" sz="1000" dirty="0" smtClean="0">
                <a:latin typeface="Arial Narrow" pitchFamily="34" charset="0"/>
              </a:rPr>
              <a:t>www.mia-med.ru</a:t>
            </a:r>
            <a:endParaRPr lang="ru-RU" sz="1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703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dirty="0" smtClean="0"/>
              <a:t>Описание программы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Часть 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74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010" y="137160"/>
            <a:ext cx="6842950" cy="47246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3200" dirty="0" smtClean="0"/>
              <a:t>БЛАГОДАРИМ ЗА ВНИМАНИЕ</a:t>
            </a:r>
            <a:r>
              <a:rPr lang="en-US" sz="3200" dirty="0" smtClean="0"/>
              <a:t>!</a:t>
            </a:r>
            <a:endParaRPr lang="en-US" sz="3200" dirty="0"/>
          </a:p>
        </p:txBody>
      </p:sp>
      <p:pic>
        <p:nvPicPr>
          <p:cNvPr id="3" name="Picture 2" descr="C:\Users\Сергей\Desktop\Новая папка (5)\square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3436" y="3655644"/>
            <a:ext cx="848282" cy="84828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01980" y="4503926"/>
            <a:ext cx="1335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bg1"/>
                </a:solidFill>
                <a:latin typeface="Arial Narrow" pitchFamily="34" charset="0"/>
              </a:rPr>
              <a:t>ООО «МИА-МЕД» </a:t>
            </a:r>
            <a:r>
              <a:rPr lang="en-US" sz="1000" dirty="0" smtClean="0">
                <a:solidFill>
                  <a:schemeClr val="bg1"/>
                </a:solidFill>
                <a:latin typeface="Arial Narrow" pitchFamily="34" charset="0"/>
              </a:rPr>
              <a:t>www.mia-med.ru</a:t>
            </a:r>
            <a:endParaRPr lang="ru-RU" sz="10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668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45399" y="207620"/>
            <a:ext cx="7336750" cy="361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500" b="1" dirty="0" smtClean="0">
                <a:solidFill>
                  <a:schemeClr val="tx1">
                    <a:lumMod val="75000"/>
                  </a:schemeClr>
                </a:solidFill>
                <a:latin typeface="Cambria"/>
                <a:cs typeface="Cambria"/>
              </a:rPr>
              <a:t>Электронная прививочная картотека «Иммунопрофилактика. МИА-МЕД</a:t>
            </a:r>
            <a:r>
              <a:rPr lang="ru-RU" sz="1500" b="1" dirty="0" smtClean="0">
                <a:solidFill>
                  <a:schemeClr val="tx1">
                    <a:lumMod val="75000"/>
                  </a:schemeClr>
                </a:solidFill>
                <a:latin typeface="Cambria"/>
                <a:cs typeface="Cambria"/>
              </a:rPr>
              <a:t>»:</a:t>
            </a:r>
            <a:endParaRPr lang="en-US" sz="1500" b="1" dirty="0">
              <a:solidFill>
                <a:schemeClr val="tx1">
                  <a:lumMod val="75000"/>
                </a:schemeClr>
              </a:solidFill>
              <a:latin typeface="Cambria"/>
              <a:cs typeface="Cambria"/>
            </a:endParaRP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930134" y="877009"/>
            <a:ext cx="7556454" cy="406075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/>
              <a:buChar char="•"/>
              <a:defRPr sz="32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/>
              <a:buChar char="•"/>
              <a:defRPr sz="24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 smtClean="0">
                <a:latin typeface="Cambria"/>
                <a:cs typeface="Cambria"/>
              </a:rPr>
              <a:t>Э</a:t>
            </a:r>
            <a:r>
              <a:rPr lang="ru-RU" sz="1600" dirty="0" smtClean="0">
                <a:latin typeface="Cambria"/>
                <a:cs typeface="Cambria"/>
              </a:rPr>
              <a:t>то </a:t>
            </a:r>
            <a:r>
              <a:rPr lang="ru-RU" sz="1600" dirty="0" smtClean="0">
                <a:latin typeface="Cambria"/>
                <a:cs typeface="Cambria"/>
              </a:rPr>
              <a:t>современное и эффективное медицинское программное обеспечение для решения задач в области учета и планирования прививочных кампаний в детских и взрослых медицинских учреждениях</a:t>
            </a:r>
            <a:r>
              <a:rPr lang="ru-RU" sz="1600" dirty="0" smtClean="0">
                <a:latin typeface="Cambria"/>
                <a:cs typeface="Cambria"/>
              </a:rPr>
              <a:t>.</a:t>
            </a:r>
          </a:p>
          <a:p>
            <a:pPr marL="0" indent="0">
              <a:buNone/>
            </a:pPr>
            <a:endParaRPr lang="ru-RU" sz="1600" dirty="0" smtClean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ru-RU" sz="1600" dirty="0" smtClean="0">
                <a:latin typeface="Cambria"/>
                <a:cs typeface="Cambria"/>
              </a:rPr>
              <a:t>Представляет </a:t>
            </a:r>
            <a:r>
              <a:rPr lang="ru-RU" sz="1600" dirty="0" smtClean="0">
                <a:latin typeface="Cambria"/>
                <a:cs typeface="Cambria"/>
              </a:rPr>
              <a:t>собой </a:t>
            </a:r>
            <a:r>
              <a:rPr lang="ru-RU" sz="1600" dirty="0" smtClean="0">
                <a:latin typeface="Cambria"/>
                <a:cs typeface="Cambria"/>
              </a:rPr>
              <a:t>региональную медицинскую информационную систему, содержащую </a:t>
            </a:r>
            <a:r>
              <a:rPr lang="ru-RU" sz="1600" dirty="0" smtClean="0">
                <a:latin typeface="Cambria"/>
                <a:cs typeface="Cambria"/>
              </a:rPr>
              <a:t>информацию о прививках каждого жителя Алтайского края, доступную для врачей </a:t>
            </a:r>
            <a:r>
              <a:rPr lang="ru-RU" sz="1600" dirty="0" smtClean="0">
                <a:latin typeface="Cambria"/>
                <a:cs typeface="Cambria"/>
              </a:rPr>
              <a:t>краевых медицинских организаций.</a:t>
            </a:r>
          </a:p>
          <a:p>
            <a:pPr marL="0" indent="0">
              <a:buNone/>
            </a:pPr>
            <a:endParaRPr lang="ru-RU" sz="1600" dirty="0" smtClean="0">
              <a:latin typeface="Cambria"/>
              <a:cs typeface="Cambria"/>
            </a:endParaRPr>
          </a:p>
          <a:p>
            <a:pPr marL="0" indent="0">
              <a:buNone/>
            </a:pPr>
            <a:r>
              <a:rPr lang="ru-RU" sz="1600" dirty="0" smtClean="0">
                <a:latin typeface="Cambria"/>
                <a:cs typeface="Cambria"/>
              </a:rPr>
              <a:t>Интегрирована в состав единой медицинской информационной системы Алтайского края и доступна в каждом медицинском учреждении региона.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54288" cy="5143500"/>
          </a:xfrm>
          <a:prstGeom prst="rect">
            <a:avLst/>
          </a:prstGeom>
          <a:solidFill>
            <a:srgbClr val="1B36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C:\Users\Сергей\Desktop\Новая папка (5)\square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9912" y="3800023"/>
            <a:ext cx="848282" cy="84828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488456" y="4648305"/>
            <a:ext cx="1335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Arial Narrow" pitchFamily="34" charset="0"/>
              </a:rPr>
              <a:t>ООО «МИА-МЕД» </a:t>
            </a:r>
            <a:r>
              <a:rPr lang="en-US" sz="1000" dirty="0" smtClean="0">
                <a:latin typeface="Arial Narrow" pitchFamily="34" charset="0"/>
              </a:rPr>
              <a:t>www.mia-med.ru</a:t>
            </a:r>
            <a:endParaRPr lang="ru-RU" sz="1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666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shutterstock_1710031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517692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5176920"/>
          </a:xfrm>
          <a:prstGeom prst="rect">
            <a:avLst/>
          </a:prstGeom>
          <a:solidFill>
            <a:srgbClr val="1C3750">
              <a:alpha val="5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arrow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1359674" y="1195873"/>
            <a:ext cx="7067150" cy="27622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rgbClr val="FFFFFF"/>
                </a:solidFill>
                <a:latin typeface="Cambria"/>
                <a:cs typeface="Cambria"/>
              </a:rPr>
              <a:t>Инструмент решения задач медицинских работников, пациентов, служб здравоохранения 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FFFFFF"/>
                </a:solidFill>
                <a:latin typeface="Cambria"/>
                <a:cs typeface="Cambria"/>
              </a:rPr>
              <a:t>Алтайского края и России</a:t>
            </a:r>
            <a:endParaRPr lang="en-US" sz="3600" dirty="0">
              <a:solidFill>
                <a:srgbClr val="FFFFFF"/>
              </a:solidFill>
              <a:latin typeface="Cambria"/>
              <a:cs typeface="Cambria"/>
            </a:endParaRPr>
          </a:p>
        </p:txBody>
      </p:sp>
      <p:sp>
        <p:nvSpPr>
          <p:cNvPr id="5" name="Right Triangle 4"/>
          <p:cNvSpPr/>
          <p:nvPr/>
        </p:nvSpPr>
        <p:spPr>
          <a:xfrm rot="10800000">
            <a:off x="903599" y="1207968"/>
            <a:ext cx="447525" cy="338667"/>
          </a:xfrm>
          <a:prstGeom prst="rtTriangle">
            <a:avLst/>
          </a:prstGeom>
          <a:solidFill>
            <a:srgbClr val="7620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arrow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3599" y="635374"/>
            <a:ext cx="3158262" cy="572594"/>
          </a:xfrm>
          <a:prstGeom prst="rect">
            <a:avLst/>
          </a:prstGeom>
          <a:solidFill>
            <a:srgbClr val="9C2A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arrow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1030908" y="679136"/>
            <a:ext cx="3175332" cy="57259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/>
              <a:buChar char="•"/>
              <a:defRPr sz="3200" b="0" i="0" kern="1200">
                <a:solidFill>
                  <a:schemeClr val="tx1">
                    <a:lumMod val="50000"/>
                  </a:schemeClr>
                </a:solidFill>
                <a:latin typeface="Helvetica Light"/>
                <a:ea typeface="+mn-ea"/>
                <a:cs typeface="Helvetica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>
                    <a:lumMod val="50000"/>
                  </a:schemeClr>
                </a:solidFill>
                <a:latin typeface="Helvetica Light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/>
              <a:buChar char="•"/>
              <a:defRPr sz="2400" b="0" i="0" kern="1200">
                <a:solidFill>
                  <a:schemeClr val="tx1">
                    <a:lumMod val="50000"/>
                  </a:schemeClr>
                </a:solidFill>
                <a:latin typeface="Helvetica Light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</a:schemeClr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</a:schemeClr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solidFill>
                  <a:srgbClr val="FFFFFF"/>
                </a:solidFill>
                <a:latin typeface="Arial Narrow" pitchFamily="34" charset="0"/>
                <a:cs typeface="Arial"/>
              </a:rPr>
              <a:t>ФУНКЦИОНАЛЬНОСТЬ</a:t>
            </a:r>
            <a:endParaRPr lang="en-US" sz="2400" dirty="0">
              <a:solidFill>
                <a:srgbClr val="FFFFFF"/>
              </a:solidFill>
              <a:latin typeface="Arial Narrow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703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45399" y="207620"/>
            <a:ext cx="7336750" cy="361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500" b="1" dirty="0" smtClean="0">
                <a:solidFill>
                  <a:schemeClr val="tx1">
                    <a:lumMod val="75000"/>
                  </a:schemeClr>
                </a:solidFill>
                <a:latin typeface="Cambria"/>
                <a:cs typeface="Cambria"/>
              </a:rPr>
              <a:t>Новизна и актуальность</a:t>
            </a:r>
            <a:r>
              <a:rPr lang="en-US" sz="1500" b="1" dirty="0" smtClean="0">
                <a:solidFill>
                  <a:schemeClr val="tx1">
                    <a:lumMod val="75000"/>
                  </a:schemeClr>
                </a:solidFill>
                <a:latin typeface="Cambria"/>
                <a:cs typeface="Cambria"/>
              </a:rPr>
              <a:t> </a:t>
            </a:r>
            <a:r>
              <a:rPr lang="ru-RU" sz="1500" b="1" dirty="0" smtClean="0">
                <a:solidFill>
                  <a:schemeClr val="tx1">
                    <a:lumMod val="75000"/>
                  </a:schemeClr>
                </a:solidFill>
                <a:latin typeface="Cambria"/>
                <a:cs typeface="Cambria"/>
              </a:rPr>
              <a:t>электронной прививочной картотеки</a:t>
            </a:r>
            <a:endParaRPr lang="en-US" sz="1500" b="1" dirty="0">
              <a:solidFill>
                <a:schemeClr val="tx1">
                  <a:lumMod val="75000"/>
                </a:schemeClr>
              </a:solidFill>
              <a:latin typeface="Cambria"/>
              <a:cs typeface="Cambria"/>
            </a:endParaRP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930134" y="877009"/>
            <a:ext cx="7556454" cy="406075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/>
              <a:buChar char="•"/>
              <a:defRPr sz="32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/>
              <a:buChar char="•"/>
              <a:defRPr sz="24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/>
              <a:t>Новизна программы заключается в создании единой региональной электронной базы данных о профилактических прививках, внедрении электронного документооборота в области вакцинации в медицинских организациях, обеспечении сохранности информации о прививках пациентов в электронном виде.</a:t>
            </a:r>
          </a:p>
          <a:p>
            <a:r>
              <a:rPr lang="ru-RU" sz="1200" dirty="0" smtClean="0"/>
              <a:t>В своем роде электронная прививочная картотека является уникальным </a:t>
            </a:r>
            <a:r>
              <a:rPr lang="en-US" sz="1200" dirty="0" smtClean="0"/>
              <a:t>IT-</a:t>
            </a:r>
            <a:r>
              <a:rPr lang="ru-RU" sz="1200" dirty="0" smtClean="0"/>
              <a:t>проектом</a:t>
            </a:r>
            <a:r>
              <a:rPr lang="ru-RU" sz="1200" dirty="0" smtClean="0"/>
              <a:t>. Единой электронной прививочной картотеки на сегодняшний день нет ни в одном регионе России, за исключением Алтайского края. </a:t>
            </a:r>
            <a:endParaRPr lang="en-US" sz="1200" dirty="0" smtClean="0"/>
          </a:p>
          <a:p>
            <a:r>
              <a:rPr lang="ru-RU" sz="1200" dirty="0" smtClean="0"/>
              <a:t>В </a:t>
            </a:r>
            <a:r>
              <a:rPr lang="ru-RU" sz="1200" dirty="0" smtClean="0"/>
              <a:t>сравнении с другими государствами: в США существуют только электронные прививочные картотеки в пределах отдельных лечебных учреждений, отсутствуют единые картотеки по всему штату. В европейских странах также ведется учет только в пределах отдельно взятого лечебного учреждения. В странах СНГ электронные прививочные картотеки не получили широкого внедрения в медицинских учреждениях.</a:t>
            </a:r>
          </a:p>
          <a:p>
            <a:pPr marL="0" indent="0">
              <a:buNone/>
            </a:pPr>
            <a:endParaRPr lang="ru-RU" sz="1200" dirty="0" smtClean="0">
              <a:latin typeface="Cambria"/>
              <a:cs typeface="Cambri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54288" cy="5143500"/>
          </a:xfrm>
          <a:prstGeom prst="rect">
            <a:avLst/>
          </a:prstGeom>
          <a:solidFill>
            <a:srgbClr val="1B36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C:\Users\Сергей\Desktop\Новая папка (5)\square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9912" y="3800023"/>
            <a:ext cx="848282" cy="84828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488456" y="4648305"/>
            <a:ext cx="1335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Arial Narrow" pitchFamily="34" charset="0"/>
              </a:rPr>
              <a:t>ООО «МИА-МЕД» </a:t>
            </a:r>
            <a:r>
              <a:rPr lang="en-US" sz="1000" dirty="0" smtClean="0">
                <a:latin typeface="Arial Narrow" pitchFamily="34" charset="0"/>
              </a:rPr>
              <a:t>www.mia-med.ru</a:t>
            </a:r>
            <a:endParaRPr lang="ru-RU" sz="1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666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45399" y="207620"/>
            <a:ext cx="7336750" cy="361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500" b="1" dirty="0" smtClean="0">
                <a:solidFill>
                  <a:schemeClr val="tx1">
                    <a:lumMod val="75000"/>
                  </a:schemeClr>
                </a:solidFill>
                <a:latin typeface="Cambria"/>
                <a:cs typeface="Cambria"/>
              </a:rPr>
              <a:t>Решаемые задачи для медицинских работников:</a:t>
            </a:r>
            <a:endParaRPr lang="en-US" sz="1500" b="1" dirty="0">
              <a:solidFill>
                <a:schemeClr val="tx1">
                  <a:lumMod val="75000"/>
                </a:schemeClr>
              </a:solidFill>
              <a:latin typeface="Cambria"/>
              <a:cs typeface="Cambria"/>
            </a:endParaRP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930134" y="877009"/>
            <a:ext cx="7556454" cy="406075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/>
              <a:buChar char="•"/>
              <a:defRPr sz="32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/>
              <a:buChar char="•"/>
              <a:defRPr sz="24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/>
              <a:t>получение </a:t>
            </a:r>
            <a:r>
              <a:rPr lang="ru-RU" sz="1200" dirty="0" smtClean="0"/>
              <a:t>достоверной и полной информации о прививочном анамнезе пациента вне зависимости от того, в какое медицинское учреждение края пациент обратился, </a:t>
            </a:r>
            <a:r>
              <a:rPr lang="ru-RU" sz="1200" dirty="0" smtClean="0"/>
              <a:t>от </a:t>
            </a:r>
            <a:r>
              <a:rPr lang="ru-RU" sz="1200" dirty="0" smtClean="0"/>
              <a:t>его территориальной принадлежности к тому или иному медицинскому учреждению по критерию места жительства;</a:t>
            </a:r>
          </a:p>
          <a:p>
            <a:r>
              <a:rPr lang="ru-RU" sz="1200" dirty="0" smtClean="0"/>
              <a:t>организация </a:t>
            </a:r>
            <a:r>
              <a:rPr lang="ru-RU" sz="1200" dirty="0" smtClean="0"/>
              <a:t>кампаний по иммунопрофилактике в разрезе медицинского учреждения или отдельно взятого участка;</a:t>
            </a:r>
          </a:p>
          <a:p>
            <a:r>
              <a:rPr lang="ru-RU" sz="1200" dirty="0" smtClean="0"/>
              <a:t>ежедневный </a:t>
            </a:r>
            <a:r>
              <a:rPr lang="ru-RU" sz="1200" dirty="0" smtClean="0"/>
              <a:t>учет выполнения профилактических прививок;</a:t>
            </a:r>
          </a:p>
          <a:p>
            <a:r>
              <a:rPr lang="ru-RU" sz="1200" dirty="0" smtClean="0"/>
              <a:t>контроль </a:t>
            </a:r>
            <a:r>
              <a:rPr lang="ru-RU" sz="1200" dirty="0" smtClean="0"/>
              <a:t>сроков медицинских отводов от проведения профилактических прививок;</a:t>
            </a:r>
          </a:p>
          <a:p>
            <a:r>
              <a:rPr lang="ru-RU" sz="1200" dirty="0" smtClean="0"/>
              <a:t>формирование </a:t>
            </a:r>
            <a:r>
              <a:rPr lang="ru-RU" sz="1200" dirty="0" smtClean="0"/>
              <a:t>справочников используемых вакцин, участков, отделений, исполнителей прививок и т.д.;</a:t>
            </a:r>
          </a:p>
          <a:p>
            <a:r>
              <a:rPr lang="ru-RU" sz="1200" dirty="0" smtClean="0"/>
              <a:t>индивидуальное </a:t>
            </a:r>
            <a:r>
              <a:rPr lang="ru-RU" sz="1200" dirty="0" smtClean="0"/>
              <a:t>планирование вакцинации пациентов с учетом схем Национального календаря профилактических прививок РФ и Регионального календаря профилактических прививок Алтайского края;</a:t>
            </a:r>
          </a:p>
          <a:p>
            <a:r>
              <a:rPr lang="ru-RU" sz="1200" dirty="0" smtClean="0"/>
              <a:t>сортировка </a:t>
            </a:r>
            <a:r>
              <a:rPr lang="ru-RU" sz="1200" dirty="0" smtClean="0"/>
              <a:t>пациентов по заданным параметрам с возможностью экспорта/импорта прививочных карт пациентов при переводе пациента из детской поликлинической сети во взрослую сеть без потери данных о прививках.</a:t>
            </a:r>
          </a:p>
          <a:p>
            <a:r>
              <a:rPr lang="ru-RU" sz="1200" dirty="0" smtClean="0"/>
              <a:t>формирование </a:t>
            </a:r>
            <a:r>
              <a:rPr lang="ru-RU" sz="1200" dirty="0" smtClean="0"/>
              <a:t>отчетности в вышестоящие контрольные и надзорные организации по утвержденным государственным статистическим формам – в Главное управление по здравоохранению Алтайского края и фармацевтической деятельности, Министерство здравоохранения РФ, Роспотребнадзор РФ.</a:t>
            </a:r>
          </a:p>
          <a:p>
            <a:pPr marL="0" indent="0">
              <a:buNone/>
            </a:pPr>
            <a:endParaRPr lang="ru-RU" sz="1200" dirty="0" smtClean="0">
              <a:latin typeface="Cambria"/>
              <a:cs typeface="Cambri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54288" cy="5143500"/>
          </a:xfrm>
          <a:prstGeom prst="rect">
            <a:avLst/>
          </a:prstGeom>
          <a:solidFill>
            <a:srgbClr val="1B36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C:\Users\Сергей\Desktop\Новая папка (5)\square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9912" y="3800023"/>
            <a:ext cx="848282" cy="84828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488456" y="4648305"/>
            <a:ext cx="1335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Arial Narrow" pitchFamily="34" charset="0"/>
              </a:rPr>
              <a:t>ООО «МИА-МЕД» </a:t>
            </a:r>
            <a:r>
              <a:rPr lang="en-US" sz="1000" dirty="0" smtClean="0">
                <a:latin typeface="Arial Narrow" pitchFamily="34" charset="0"/>
              </a:rPr>
              <a:t>www.mia-med.ru</a:t>
            </a:r>
            <a:endParaRPr lang="ru-RU" sz="1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666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45399" y="207620"/>
            <a:ext cx="7336750" cy="361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500" b="1" dirty="0" smtClean="0">
                <a:solidFill>
                  <a:schemeClr val="tx1">
                    <a:lumMod val="75000"/>
                  </a:schemeClr>
                </a:solidFill>
                <a:latin typeface="Cambria"/>
                <a:cs typeface="Cambria"/>
              </a:rPr>
              <a:t>Решаемые задачи для пациентов:</a:t>
            </a:r>
            <a:endParaRPr lang="en-US" sz="1500" b="1" dirty="0">
              <a:solidFill>
                <a:schemeClr val="tx1">
                  <a:lumMod val="75000"/>
                </a:schemeClr>
              </a:solidFill>
              <a:latin typeface="Cambria"/>
              <a:cs typeface="Cambria"/>
            </a:endParaRP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930134" y="877009"/>
            <a:ext cx="7556454" cy="406075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/>
              <a:buChar char="•"/>
              <a:defRPr sz="32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/>
              <a:buChar char="•"/>
              <a:defRPr sz="24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/>
              <a:t>возможность </a:t>
            </a:r>
            <a:r>
              <a:rPr lang="ru-RU" sz="1200" dirty="0" smtClean="0"/>
              <a:t>получения пациентом в любом медицинском учреждении Алтайского края полной информации о проведенных ему прививках, медицинских отводах и отказах от вакцинации;</a:t>
            </a:r>
          </a:p>
          <a:p>
            <a:r>
              <a:rPr lang="ru-RU" sz="1200" dirty="0" smtClean="0"/>
              <a:t>возможность </a:t>
            </a:r>
            <a:r>
              <a:rPr lang="ru-RU" sz="1200" dirty="0" smtClean="0"/>
              <a:t>восстановления данных о проведенных в течение жизни прививках при утере пациентов прививочного сертификата или амбулаторной карты.</a:t>
            </a:r>
          </a:p>
          <a:p>
            <a:pPr marL="0" indent="0">
              <a:buNone/>
            </a:pPr>
            <a:endParaRPr lang="ru-RU" sz="1200" dirty="0" smtClean="0">
              <a:latin typeface="Cambria"/>
              <a:cs typeface="Cambri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54288" cy="5143500"/>
          </a:xfrm>
          <a:prstGeom prst="rect">
            <a:avLst/>
          </a:prstGeom>
          <a:solidFill>
            <a:srgbClr val="1B36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C:\Users\Сергей\Desktop\Новая папка (5)\square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9912" y="3800023"/>
            <a:ext cx="848282" cy="84828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488456" y="4648305"/>
            <a:ext cx="1335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Arial Narrow" pitchFamily="34" charset="0"/>
              </a:rPr>
              <a:t>ООО «МИА-МЕД» </a:t>
            </a:r>
            <a:r>
              <a:rPr lang="en-US" sz="1000" dirty="0" smtClean="0">
                <a:latin typeface="Arial Narrow" pitchFamily="34" charset="0"/>
              </a:rPr>
              <a:t>www.mia-med.ru</a:t>
            </a:r>
            <a:endParaRPr lang="ru-RU" sz="1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666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45399" y="207620"/>
            <a:ext cx="7336750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500" b="1" dirty="0" smtClean="0">
                <a:solidFill>
                  <a:schemeClr val="tx1">
                    <a:lumMod val="75000"/>
                  </a:schemeClr>
                </a:solidFill>
                <a:latin typeface="Cambria"/>
                <a:cs typeface="Cambria"/>
              </a:rPr>
              <a:t>Решаемые задачи для служб здравоохранения Алтайского края и России:</a:t>
            </a:r>
            <a:endParaRPr lang="en-US" sz="1500" b="1" dirty="0">
              <a:solidFill>
                <a:schemeClr val="tx1">
                  <a:lumMod val="75000"/>
                </a:schemeClr>
              </a:solidFill>
              <a:latin typeface="Cambria"/>
              <a:cs typeface="Cambria"/>
            </a:endParaRP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930134" y="877009"/>
            <a:ext cx="7556454" cy="406075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/>
              <a:buChar char="•"/>
              <a:defRPr sz="32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/>
              <a:buChar char="•"/>
              <a:defRPr sz="24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E5425D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</a:schemeClr>
                </a:solidFill>
                <a:latin typeface="Baskerville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/>
              <a:t>оперативное </a:t>
            </a:r>
            <a:r>
              <a:rPr lang="ru-RU" sz="1200" dirty="0" smtClean="0"/>
              <a:t>принятие управленческих решений в период массовой инфекционной заболеваемости, эпидемий и пандемий на основе наличия полной и достоверной информации о привитых контингентах;</a:t>
            </a:r>
          </a:p>
          <a:p>
            <a:r>
              <a:rPr lang="ru-RU" sz="1200" dirty="0" smtClean="0"/>
              <a:t>мониторинг </a:t>
            </a:r>
            <a:r>
              <a:rPr lang="ru-RU" sz="1200" dirty="0" smtClean="0"/>
              <a:t>«привитости» различных возрастных, социальных, профессиональных контингентов на территории всего региона, отдельных административных территории края, отдельных медицинских организаций;</a:t>
            </a:r>
          </a:p>
          <a:p>
            <a:r>
              <a:rPr lang="ru-RU" sz="1200" dirty="0" smtClean="0"/>
              <a:t>прогнозирование </a:t>
            </a:r>
            <a:r>
              <a:rPr lang="ru-RU" sz="1200" dirty="0" smtClean="0"/>
              <a:t>инфекционной заболеваемости на будущие годы на основе анализа «привитости» различных контингентов населения и планов предстоящих прививочных кампаний;</a:t>
            </a:r>
          </a:p>
          <a:p>
            <a:r>
              <a:rPr lang="ru-RU" sz="1200" dirty="0" smtClean="0"/>
              <a:t>учет </a:t>
            </a:r>
            <a:r>
              <a:rPr lang="ru-RU" sz="1200" dirty="0" smtClean="0"/>
              <a:t>расхода медицинских иммунобиологических препаратов (МИБП), планирование потребностей в МИБП и объемов государственных закупок МИБП;</a:t>
            </a:r>
          </a:p>
          <a:p>
            <a:r>
              <a:rPr lang="ru-RU" sz="1200" dirty="0" smtClean="0"/>
              <a:t>анализ </a:t>
            </a:r>
            <a:r>
              <a:rPr lang="ru-RU" sz="1200" dirty="0" smtClean="0"/>
              <a:t>выполнения медицинскими организациями планов вакцинации за выбранный период времени.</a:t>
            </a:r>
            <a:endParaRPr lang="ru-RU" sz="1200" dirty="0" smtClean="0">
              <a:latin typeface="Cambria"/>
              <a:cs typeface="Cambri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54288" cy="5143500"/>
          </a:xfrm>
          <a:prstGeom prst="rect">
            <a:avLst/>
          </a:prstGeom>
          <a:solidFill>
            <a:srgbClr val="1B365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C:\Users\Сергей\Desktop\Новая папка (5)\square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9912" y="3800023"/>
            <a:ext cx="848282" cy="84828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488456" y="4648305"/>
            <a:ext cx="1335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Arial Narrow" pitchFamily="34" charset="0"/>
              </a:rPr>
              <a:t>ООО «МИА-МЕД» </a:t>
            </a:r>
            <a:r>
              <a:rPr lang="en-US" sz="1000" dirty="0" smtClean="0">
                <a:latin typeface="Arial Narrow" pitchFamily="34" charset="0"/>
              </a:rPr>
              <a:t>www.mia-med.ru</a:t>
            </a:r>
            <a:endParaRPr lang="ru-RU" sz="1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666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Doctors-in-meeting.jpg"/>
          <p:cNvPicPr>
            <a:picLocks noChangeAspect="1" noChangeArrowheads="1"/>
          </p:cNvPicPr>
          <p:nvPr/>
        </p:nvPicPr>
        <p:blipFill>
          <a:blip r:embed="rId2"/>
          <a:srcRect t="8789" b="6760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5176920"/>
          </a:xfrm>
          <a:prstGeom prst="rect">
            <a:avLst/>
          </a:prstGeom>
          <a:solidFill>
            <a:srgbClr val="1C3750">
              <a:alpha val="58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arrow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1359674" y="1195873"/>
            <a:ext cx="7067150" cy="27622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rgbClr val="FFFFFF"/>
                </a:solidFill>
                <a:latin typeface="Cambria"/>
                <a:cs typeface="Cambria"/>
              </a:rPr>
              <a:t>В качестве экспертов в постановке задачи и развитии электронной прививочной картотеки участвовали непосредственные пользователи – врачи педиатры, терапевты, инфекционисты, эпидемиологи</a:t>
            </a:r>
            <a:endParaRPr lang="en-US" sz="2800" dirty="0">
              <a:solidFill>
                <a:srgbClr val="FFFFFF"/>
              </a:solidFill>
              <a:latin typeface="Cambria"/>
              <a:cs typeface="Cambria"/>
            </a:endParaRPr>
          </a:p>
        </p:txBody>
      </p:sp>
      <p:sp>
        <p:nvSpPr>
          <p:cNvPr id="5" name="Right Triangle 4"/>
          <p:cNvSpPr/>
          <p:nvPr/>
        </p:nvSpPr>
        <p:spPr>
          <a:xfrm rot="10800000">
            <a:off x="903599" y="1207968"/>
            <a:ext cx="447525" cy="338667"/>
          </a:xfrm>
          <a:prstGeom prst="rtTriangle">
            <a:avLst/>
          </a:prstGeom>
          <a:solidFill>
            <a:srgbClr val="76201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arrow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3599" y="635374"/>
            <a:ext cx="3158262" cy="572594"/>
          </a:xfrm>
          <a:prstGeom prst="rect">
            <a:avLst/>
          </a:prstGeom>
          <a:solidFill>
            <a:srgbClr val="9C2A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arrow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1030908" y="679136"/>
            <a:ext cx="3175332" cy="57259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/>
              <a:buChar char="•"/>
              <a:defRPr sz="3200" b="0" i="0" kern="1200">
                <a:solidFill>
                  <a:schemeClr val="tx1">
                    <a:lumMod val="50000"/>
                  </a:schemeClr>
                </a:solidFill>
                <a:latin typeface="Helvetica Light"/>
                <a:ea typeface="+mn-ea"/>
                <a:cs typeface="Helvetica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>
                    <a:lumMod val="50000"/>
                  </a:schemeClr>
                </a:solidFill>
                <a:latin typeface="Helvetica Light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/>
              <a:buChar char="•"/>
              <a:defRPr sz="2400" b="0" i="0" kern="1200">
                <a:solidFill>
                  <a:schemeClr val="tx1">
                    <a:lumMod val="50000"/>
                  </a:schemeClr>
                </a:solidFill>
                <a:latin typeface="Helvetica Light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</a:schemeClr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>
                    <a:lumMod val="50000"/>
                  </a:schemeClr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solidFill>
                  <a:srgbClr val="FFFFFF"/>
                </a:solidFill>
                <a:latin typeface="Arial Narrow" pitchFamily="34" charset="0"/>
                <a:cs typeface="Arial"/>
              </a:rPr>
              <a:t>РЕЗУЛЬТАТИВНОСТЬ</a:t>
            </a:r>
            <a:endParaRPr lang="en-US" sz="2400" dirty="0">
              <a:solidFill>
                <a:srgbClr val="FFFFFF"/>
              </a:solidFill>
              <a:latin typeface="Arial Narrow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703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3">
  <a:themeElements>
    <a:clrScheme name="Template 3">
      <a:dk1>
        <a:srgbClr val="414141"/>
      </a:dk1>
      <a:lt1>
        <a:sysClr val="window" lastClr="FFFFFF"/>
      </a:lt1>
      <a:dk2>
        <a:srgbClr val="D9D9D9"/>
      </a:dk2>
      <a:lt2>
        <a:srgbClr val="FFFFFF"/>
      </a:lt2>
      <a:accent1>
        <a:srgbClr val="9C2A27"/>
      </a:accent1>
      <a:accent2>
        <a:srgbClr val="1B3651"/>
      </a:accent2>
      <a:accent3>
        <a:srgbClr val="E6292F"/>
      </a:accent3>
      <a:accent4>
        <a:srgbClr val="2EA962"/>
      </a:accent4>
      <a:accent5>
        <a:srgbClr val="F3EB39"/>
      </a:accent5>
      <a:accent6>
        <a:srgbClr val="6E54A6"/>
      </a:accent6>
      <a:hlink>
        <a:srgbClr val="F36019"/>
      </a:hlink>
      <a:folHlink>
        <a:srgbClr val="F36019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36392</TotalTime>
  <Words>778</Words>
  <Application>Microsoft Office PowerPoint</Application>
  <PresentationFormat>Экран (16:9)</PresentationFormat>
  <Paragraphs>86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Theme3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Manager/>
  <Company>HubSpot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Mike Volpe</dc:creator>
  <cp:keywords/>
  <dc:description/>
  <cp:lastModifiedBy>Сергей</cp:lastModifiedBy>
  <cp:revision>272</cp:revision>
  <dcterms:created xsi:type="dcterms:W3CDTF">2013-04-17T22:01:51Z</dcterms:created>
  <dcterms:modified xsi:type="dcterms:W3CDTF">2015-08-24T06:21:44Z</dcterms:modified>
  <cp:category/>
</cp:coreProperties>
</file>