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4" r:id="rId3"/>
    <p:sldId id="281" r:id="rId4"/>
    <p:sldId id="289" r:id="rId5"/>
    <p:sldId id="287" r:id="rId6"/>
    <p:sldId id="297" r:id="rId7"/>
    <p:sldId id="298" r:id="rId8"/>
    <p:sldId id="295" r:id="rId9"/>
    <p:sldId id="286" r:id="rId10"/>
    <p:sldId id="280" r:id="rId11"/>
    <p:sldId id="290" r:id="rId12"/>
    <p:sldId id="291" r:id="rId13"/>
    <p:sldId id="292" r:id="rId14"/>
    <p:sldId id="277" r:id="rId15"/>
    <p:sldId id="278" r:id="rId16"/>
    <p:sldId id="294" r:id="rId17"/>
    <p:sldId id="279" r:id="rId18"/>
    <p:sldId id="304" r:id="rId19"/>
    <p:sldId id="258" r:id="rId20"/>
    <p:sldId id="299" r:id="rId21"/>
    <p:sldId id="300" r:id="rId22"/>
    <p:sldId id="301" r:id="rId23"/>
    <p:sldId id="302" r:id="rId24"/>
    <p:sldId id="303" r:id="rId25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1D632"/>
    <a:srgbClr val="33CC33"/>
    <a:srgbClr val="99FF99"/>
    <a:srgbClr val="006600"/>
    <a:srgbClr val="E6EED6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9B03A-093A-4894-AEDA-99F6756FDACE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356BA-F368-4DFF-92CA-A2171BA84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10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5EE86-3C8C-47EE-83BC-DA6F51D34D9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69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68D4-A176-41C2-AE44-67AFA1C77797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CF70-3618-439F-922F-C79C1F561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68D4-A176-41C2-AE44-67AFA1C77797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CF70-3618-439F-922F-C79C1F561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68D4-A176-41C2-AE44-67AFA1C77797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CF70-3618-439F-922F-C79C1F561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68D4-A176-41C2-AE44-67AFA1C77797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CF70-3618-439F-922F-C79C1F561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68D4-A176-41C2-AE44-67AFA1C77797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CF70-3618-439F-922F-C79C1F561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68D4-A176-41C2-AE44-67AFA1C77797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CF70-3618-439F-922F-C79C1F561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68D4-A176-41C2-AE44-67AFA1C77797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CF70-3618-439F-922F-C79C1F561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68D4-A176-41C2-AE44-67AFA1C77797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CF70-3618-439F-922F-C79C1F561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68D4-A176-41C2-AE44-67AFA1C77797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CF70-3618-439F-922F-C79C1F561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68D4-A176-41C2-AE44-67AFA1C77797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CF70-3618-439F-922F-C79C1F561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68D4-A176-41C2-AE44-67AFA1C77797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CF70-3618-439F-922F-C79C1F561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97" b="27738"/>
          <a:stretch/>
        </p:blipFill>
        <p:spPr>
          <a:xfrm>
            <a:off x="3261645" y="1902279"/>
            <a:ext cx="5882355" cy="49557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868D4-A176-41C2-AE44-67AFA1C77797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ECF70-3618-439F-922F-C79C1F561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i="0" u="none" kern="1200">
          <a:solidFill>
            <a:srgbClr val="0066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484784"/>
            <a:ext cx="7344816" cy="1953374"/>
          </a:xfrm>
        </p:spPr>
        <p:txBody>
          <a:bodyPr>
            <a:noAutofit/>
          </a:bodyPr>
          <a:lstStyle/>
          <a:p>
            <a:r>
              <a:rPr lang="ru-RU" sz="4800" dirty="0"/>
              <a:t>Внедрение </a:t>
            </a:r>
            <a:r>
              <a:rPr lang="en-US" sz="4800" dirty="0"/>
              <a:t>LMS ILIAS</a:t>
            </a:r>
            <a:r>
              <a:rPr lang="ru-RU" sz="4800" dirty="0"/>
              <a:t>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ru-RU" sz="4800" dirty="0" smtClean="0"/>
              <a:t>в </a:t>
            </a:r>
            <a:r>
              <a:rPr lang="ru-RU" sz="4800" dirty="0"/>
              <a:t>информационное </a:t>
            </a:r>
            <a:br>
              <a:rPr lang="ru-RU" sz="4800" dirty="0"/>
            </a:br>
            <a:r>
              <a:rPr lang="ru-RU" sz="4800" dirty="0"/>
              <a:t>образовательное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ru-RU" sz="4800" dirty="0" smtClean="0"/>
              <a:t>пространство </a:t>
            </a:r>
            <a:r>
              <a:rPr lang="ru-RU" sz="4800" dirty="0" err="1"/>
              <a:t>АлтГТУ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293096"/>
            <a:ext cx="6768752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Авторский коллектив:</a:t>
            </a:r>
          </a:p>
          <a:p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ru-RU" sz="3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Крайванова</a:t>
            </a:r>
            <a:r>
              <a:rPr lang="ru-RU" sz="3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В.А. , к.ф.-м.н., начальник ЛЭОР </a:t>
            </a:r>
            <a:r>
              <a:rPr lang="ru-RU" sz="3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АлтГТУ</a:t>
            </a:r>
            <a:endParaRPr lang="ru-RU" sz="3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l"/>
            <a:r>
              <a:rPr lang="ru-RU" sz="3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Дука</a:t>
            </a:r>
            <a:r>
              <a:rPr lang="ru-RU" sz="3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С.В., инженер ЛЭОР </a:t>
            </a:r>
            <a:r>
              <a:rPr lang="ru-RU" sz="3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АлтГТУ</a:t>
            </a:r>
            <a:endParaRPr lang="ru-RU" sz="3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ru-RU" sz="3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Андреева А.Ю. , к.ф.-м.н., директор КМЦ ЭБ </a:t>
            </a:r>
            <a:r>
              <a:rPr lang="ru-RU" sz="3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АлтГТУ</a:t>
            </a:r>
            <a:endParaRPr lang="ru-RU" sz="3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8011" y="6237312"/>
            <a:ext cx="1507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Барнаул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Наши разработки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Русификация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Разработка методических </a:t>
            </a:r>
            <a:br>
              <a:rPr lang="ru-RU" dirty="0" smtClean="0"/>
            </a:br>
            <a:r>
              <a:rPr lang="ru-RU" dirty="0" smtClean="0"/>
              <a:t>материалов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Проведение курсов повышения </a:t>
            </a:r>
            <a:br>
              <a:rPr lang="ru-RU" dirty="0" smtClean="0"/>
            </a:br>
            <a:r>
              <a:rPr lang="ru-RU" dirty="0" smtClean="0"/>
              <a:t>квалификации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Разработка модуля экспорта в </a:t>
            </a:r>
            <a:r>
              <a:rPr lang="en-US" dirty="0" smtClean="0"/>
              <a:t>PDF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Разработка мобильного приложения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7836546" y="1418637"/>
            <a:ext cx="898446" cy="877811"/>
            <a:chOff x="457200" y="1556792"/>
            <a:chExt cx="1738536" cy="1756792"/>
          </a:xfrm>
        </p:grpSpPr>
        <p:pic>
          <p:nvPicPr>
            <p:cNvPr id="5" name="Picture 2" descr="http://www.2dsoft.com/Content/images/solutions/ilias-logo2-en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373"/>
            <a:stretch/>
          </p:blipFill>
          <p:spPr bwMode="auto">
            <a:xfrm>
              <a:off x="457200" y="1556792"/>
              <a:ext cx="1738536" cy="1756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i-notes.org/wp-content/uploads/2012/11/ru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1682207"/>
              <a:ext cx="761092" cy="76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 descr="http://secret-seo.ru/images/Mobi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324" y="5314253"/>
            <a:ext cx="1268400" cy="118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7199591" y="4416821"/>
            <a:ext cx="1583593" cy="806151"/>
            <a:chOff x="693546" y="5804287"/>
            <a:chExt cx="1583593" cy="806151"/>
          </a:xfrm>
        </p:grpSpPr>
        <p:pic>
          <p:nvPicPr>
            <p:cNvPr id="9" name="Picture 4" descr="https://encrypted-tbn0.gstatic.com/images?q=tbn:ANd9GcS4ymtkx-7cVTv4um6zFycd3pQejOJbNONvN5G0N-sxeRi0n6Ki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46" y="5805264"/>
              <a:ext cx="805174" cy="805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http://lib.guest-marketing.com/download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5804287"/>
              <a:ext cx="801483" cy="80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4" descr="http://ivesep.spb.ru/wp-content/uploads/2015/03/kurs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36650"/>
            <a:ext cx="2915040" cy="179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78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Наши разработки</a:t>
            </a:r>
            <a:r>
              <a:rPr lang="ru-RU" sz="3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br>
              <a:rPr lang="ru-RU" sz="3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dirty="0" smtClean="0"/>
              <a:t>Русификация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54" t="15441" r="2965" b="29043"/>
          <a:stretch/>
        </p:blipFill>
        <p:spPr>
          <a:xfrm>
            <a:off x="296033" y="3771403"/>
            <a:ext cx="4131951" cy="273630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848" t="15569" r="2410" b="28598"/>
          <a:stretch/>
        </p:blipFill>
        <p:spPr>
          <a:xfrm>
            <a:off x="4427984" y="3771404"/>
            <a:ext cx="4548731" cy="273630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699792" y="1584389"/>
            <a:ext cx="408932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Модуль управления курсом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Редактор теоретических материалов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Модуль упражнений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Модуль тестов (16 видов вопросов)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Входные и завершающие опросы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583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Наши разработки</a:t>
            </a:r>
            <a:r>
              <a:rPr lang="ru-RU" sz="3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br>
              <a:rPr lang="ru-RU" sz="3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dirty="0" smtClean="0"/>
              <a:t>Методические материалы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793" t="16730" r="26828" b="1445"/>
          <a:stretch/>
        </p:blipFill>
        <p:spPr>
          <a:xfrm>
            <a:off x="2987824" y="1556792"/>
            <a:ext cx="2838724" cy="42064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6378" t="20096" r="9246" b="4415"/>
          <a:stretch/>
        </p:blipFill>
        <p:spPr>
          <a:xfrm>
            <a:off x="5826548" y="1556792"/>
            <a:ext cx="3137939" cy="42064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9917" t="13564" r="11409" b="4344"/>
          <a:stretch/>
        </p:blipFill>
        <p:spPr>
          <a:xfrm>
            <a:off x="323528" y="1556792"/>
            <a:ext cx="2664296" cy="42064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404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Наши разработки</a:t>
            </a:r>
            <a:r>
              <a:rPr lang="ru-RU" sz="3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br>
              <a:rPr lang="ru-RU" sz="3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dirty="0" smtClean="0"/>
              <a:t>Курсы повышения квалификации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8976" t="21458" r="4151" b="2825"/>
          <a:stretch/>
        </p:blipFill>
        <p:spPr>
          <a:xfrm>
            <a:off x="1297530" y="1572803"/>
            <a:ext cx="3130454" cy="235705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3795" t="15569" r="2965" b="2676"/>
          <a:stretch/>
        </p:blipFill>
        <p:spPr>
          <a:xfrm>
            <a:off x="299203" y="4085033"/>
            <a:ext cx="2386959" cy="239127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226" t="15718" r="2812" b="14973"/>
          <a:stretch/>
        </p:blipFill>
        <p:spPr>
          <a:xfrm>
            <a:off x="2688829" y="4085035"/>
            <a:ext cx="3176422" cy="239127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781" t="15718" r="2478" b="7934"/>
          <a:stretch/>
        </p:blipFill>
        <p:spPr>
          <a:xfrm>
            <a:off x="5870586" y="4085034"/>
            <a:ext cx="2907044" cy="239127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l="8227" t="21695" r="5170" b="2825"/>
          <a:stretch/>
        </p:blipFill>
        <p:spPr>
          <a:xfrm>
            <a:off x="4427984" y="1572812"/>
            <a:ext cx="3130454" cy="235704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51720" y="2408775"/>
            <a:ext cx="4752528" cy="144655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8000"/>
                </a:solidFill>
                <a:effectLst>
                  <a:glow rad="685800">
                    <a:schemeClr val="bg1"/>
                  </a:glow>
                </a:effectLst>
              </a:rPr>
              <a:t>Теоретические материалы</a:t>
            </a:r>
            <a:endParaRPr lang="ru-RU" sz="4400" dirty="0">
              <a:solidFill>
                <a:srgbClr val="008000"/>
              </a:solidFill>
              <a:effectLst>
                <a:glow rad="685800">
                  <a:schemeClr val="bg1"/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11" y="4158771"/>
            <a:ext cx="2862142" cy="107721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4400">
                <a:solidFill>
                  <a:srgbClr val="008000"/>
                </a:solidFill>
                <a:effectLst>
                  <a:glow rad="685800">
                    <a:schemeClr val="bg1"/>
                  </a:glow>
                </a:effectLst>
              </a:defRPr>
            </a:lvl1pPr>
          </a:lstStyle>
          <a:p>
            <a:r>
              <a:rPr lang="ru-RU" sz="3200" dirty="0" smtClean="0"/>
              <a:t>Мониторинг аудитории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720351" y="5280672"/>
            <a:ext cx="3116241" cy="107721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8000"/>
                </a:solidFill>
                <a:effectLst>
                  <a:glow rad="685800">
                    <a:schemeClr val="bg1"/>
                  </a:glow>
                </a:effectLst>
              </a:rPr>
              <a:t>Практические задания</a:t>
            </a:r>
            <a:endParaRPr lang="ru-RU" sz="3200" dirty="0">
              <a:solidFill>
                <a:srgbClr val="008000"/>
              </a:solidFill>
              <a:effectLst>
                <a:glow rad="685800">
                  <a:schemeClr val="bg1"/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6592" y="4227214"/>
            <a:ext cx="2862142" cy="107721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4400">
                <a:solidFill>
                  <a:srgbClr val="008000"/>
                </a:solidFill>
                <a:effectLst>
                  <a:glow rad="685800">
                    <a:schemeClr val="bg1"/>
                  </a:glow>
                </a:effectLst>
              </a:defRPr>
            </a:lvl1pPr>
          </a:lstStyle>
          <a:p>
            <a:r>
              <a:rPr lang="ru-RU" sz="3200" dirty="0" smtClean="0"/>
              <a:t>Обратная </a:t>
            </a:r>
            <a:br>
              <a:rPr lang="ru-RU" sz="3200" dirty="0" smtClean="0"/>
            </a:br>
            <a:r>
              <a:rPr lang="ru-RU" sz="3200" dirty="0" smtClean="0"/>
              <a:t>связь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5588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Наши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разработки</a:t>
            </a:r>
            <a:r>
              <a:rPr lang="ru-RU" sz="3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br>
              <a:rPr lang="ru-RU" sz="3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dirty="0" smtClean="0"/>
              <a:t>Модуль экспорта в </a:t>
            </a:r>
            <a:r>
              <a:rPr lang="en-US" dirty="0" smtClean="0"/>
              <a:t>PDF</a:t>
            </a:r>
            <a:r>
              <a:rPr lang="ru-RU" dirty="0" smtClean="0"/>
              <a:t> и </a:t>
            </a:r>
            <a:r>
              <a:rPr lang="en-US" dirty="0" smtClean="0"/>
              <a:t>FB2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38" y="1406087"/>
            <a:ext cx="2879717" cy="4047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683" y="1404743"/>
            <a:ext cx="2872176" cy="4048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998" y="1406087"/>
            <a:ext cx="2875463" cy="4047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8538" y="6308725"/>
            <a:ext cx="1901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Дубко</a:t>
            </a:r>
            <a:r>
              <a:rPr lang="ru-RU" dirty="0" smtClean="0"/>
              <a:t> А.В.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68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Наши разработки</a:t>
            </a:r>
            <a:r>
              <a:rPr lang="ru-RU" sz="3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br>
              <a:rPr lang="ru-RU" sz="3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dirty="0" smtClean="0"/>
              <a:t>Мобильное приложение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для чтения </a:t>
            </a:r>
            <a:r>
              <a:rPr lang="en-US" dirty="0" smtClean="0"/>
              <a:t>offline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5806371" cy="3402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8538" y="6308725"/>
            <a:ext cx="2042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Чуешев</a:t>
            </a:r>
            <a:r>
              <a:rPr lang="ru-RU" dirty="0" smtClean="0"/>
              <a:t> А.В.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737" y="3212976"/>
            <a:ext cx="5148064" cy="3016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75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Продолжение разработок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"/>
            </a:pPr>
            <a:r>
              <a:rPr lang="ru-RU" sz="2800" dirty="0" smtClean="0"/>
              <a:t>Запуск </a:t>
            </a:r>
            <a:r>
              <a:rPr lang="ru-RU" sz="2800" dirty="0"/>
              <a:t>портала русскоязычного </a:t>
            </a:r>
            <a:br>
              <a:rPr lang="ru-RU" sz="2800" dirty="0"/>
            </a:br>
            <a:r>
              <a:rPr lang="ru-RU" sz="2800" dirty="0"/>
              <a:t>сообщества </a:t>
            </a:r>
            <a:r>
              <a:rPr lang="en-US" sz="2800" dirty="0"/>
              <a:t>LMS </a:t>
            </a:r>
            <a:r>
              <a:rPr lang="en-US" sz="2800" dirty="0" err="1" smtClean="0"/>
              <a:t>Ilias</a:t>
            </a:r>
            <a:r>
              <a:rPr lang="ru-RU" sz="2800" dirty="0" smtClean="0"/>
              <a:t> </a:t>
            </a:r>
            <a:r>
              <a:rPr lang="en-US" sz="2800" u="sng" dirty="0" smtClean="0">
                <a:solidFill>
                  <a:schemeClr val="accent1">
                    <a:lumMod val="75000"/>
                  </a:schemeClr>
                </a:solidFill>
              </a:rPr>
              <a:t>lms-ilias.ru</a:t>
            </a:r>
            <a:endParaRPr lang="ru-RU" sz="2800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"/>
            </a:pPr>
            <a:r>
              <a:rPr lang="ru-RU" sz="2800" dirty="0"/>
              <a:t>Дальнейшая интеграция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 </a:t>
            </a:r>
            <a:r>
              <a:rPr lang="ru-RU" sz="2800" dirty="0"/>
              <a:t>информационной системой </a:t>
            </a:r>
            <a:r>
              <a:rPr lang="ru-RU" sz="2800" dirty="0" err="1"/>
              <a:t>АлтГТУ</a:t>
            </a:r>
            <a:r>
              <a:rPr lang="ru-RU" sz="2800" dirty="0"/>
              <a:t>:</a:t>
            </a:r>
          </a:p>
          <a:p>
            <a:pPr marL="685800" lvl="2"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"/>
            </a:pPr>
            <a:r>
              <a:rPr lang="ru-RU" dirty="0"/>
              <a:t>Подсчет рейтингов;</a:t>
            </a:r>
          </a:p>
          <a:p>
            <a:pPr marL="685800" lvl="2"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"/>
            </a:pPr>
            <a:r>
              <a:rPr lang="ru-RU" dirty="0"/>
              <a:t>Статистика по кафедрам.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"/>
            </a:pPr>
            <a:r>
              <a:rPr lang="ru-RU" sz="2800" dirty="0"/>
              <a:t>Приложения для миграции с других </a:t>
            </a:r>
            <a:r>
              <a:rPr lang="en-US" sz="2800" dirty="0"/>
              <a:t>CMS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и систем тестирования.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"/>
            </a:pPr>
            <a:r>
              <a:rPr lang="en-US" sz="2800" dirty="0"/>
              <a:t>Offline-</a:t>
            </a:r>
            <a:r>
              <a:rPr lang="ru-RU" sz="2800" dirty="0"/>
              <a:t>редактор материалов </a:t>
            </a:r>
            <a:r>
              <a:rPr lang="en-US" sz="2800" dirty="0"/>
              <a:t>SCORM</a:t>
            </a:r>
            <a:r>
              <a:rPr lang="ru-RU" sz="28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714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результате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863402" y="1556792"/>
            <a:ext cx="5280598" cy="5112568"/>
          </a:xfrm>
        </p:spPr>
        <p:txBody>
          <a:bodyPr>
            <a:normAutofit fontScale="47500" lnSpcReduction="20000"/>
          </a:bodyPr>
          <a:lstStyle/>
          <a:p>
            <a:pPr marL="354013" indent="-354013">
              <a:spcAft>
                <a:spcPts val="600"/>
              </a:spcAft>
              <a:buClr>
                <a:srgbClr val="006600"/>
              </a:buClr>
              <a:buFont typeface="Wingdings" panose="05000000000000000000" pitchFamily="2" charset="2"/>
              <a:buChar char="þ"/>
            </a:pPr>
            <a:r>
              <a:rPr lang="ru-RU" sz="4600" dirty="0"/>
              <a:t>Качественная платформа </a:t>
            </a:r>
            <a:r>
              <a:rPr lang="en-US" sz="4600" dirty="0"/>
              <a:t>e-learning </a:t>
            </a:r>
            <a:r>
              <a:rPr lang="ru-RU" sz="4600" dirty="0"/>
              <a:t/>
            </a:r>
            <a:br>
              <a:rPr lang="ru-RU" sz="4600" dirty="0"/>
            </a:br>
            <a:r>
              <a:rPr lang="ru-RU" sz="4600" dirty="0"/>
              <a:t>и хранилище знаний в </a:t>
            </a:r>
            <a:r>
              <a:rPr lang="ru-RU" sz="4600" b="1" dirty="0"/>
              <a:t>образовании </a:t>
            </a:r>
            <a:br>
              <a:rPr lang="ru-RU" sz="4600" b="1" dirty="0"/>
            </a:br>
            <a:r>
              <a:rPr lang="ru-RU" sz="4600" b="1" dirty="0"/>
              <a:t>и бизнесе</a:t>
            </a:r>
          </a:p>
          <a:p>
            <a:pPr marL="354013" indent="-354013">
              <a:spcAft>
                <a:spcPts val="600"/>
              </a:spcAft>
              <a:buClr>
                <a:srgbClr val="006600"/>
              </a:buClr>
              <a:buFont typeface="Wingdings" panose="05000000000000000000" pitchFamily="2" charset="2"/>
              <a:buChar char="þ"/>
            </a:pPr>
            <a:r>
              <a:rPr lang="ru-RU" sz="4600" dirty="0"/>
              <a:t>Снижение затрат на разработку </a:t>
            </a:r>
            <a:br>
              <a:rPr lang="ru-RU" sz="4600" dirty="0"/>
            </a:br>
            <a:r>
              <a:rPr lang="ru-RU" sz="4600" dirty="0"/>
              <a:t>электронных учебных курсов </a:t>
            </a:r>
            <a:br>
              <a:rPr lang="ru-RU" sz="4600" dirty="0"/>
            </a:br>
            <a:r>
              <a:rPr lang="ru-RU" sz="4600" dirty="0"/>
              <a:t>для подготовки и переподготовки специалистов</a:t>
            </a:r>
          </a:p>
          <a:p>
            <a:pPr marL="354013" indent="-354013">
              <a:spcAft>
                <a:spcPts val="600"/>
              </a:spcAft>
              <a:buClr>
                <a:srgbClr val="006600"/>
              </a:buClr>
              <a:buFont typeface="Wingdings" panose="05000000000000000000" pitchFamily="2" charset="2"/>
              <a:buChar char="þ"/>
            </a:pPr>
            <a:r>
              <a:rPr lang="ru-RU" sz="4600" dirty="0"/>
              <a:t>Снижение затрат на поддержку инфраструктуры электронного обучения</a:t>
            </a:r>
          </a:p>
          <a:p>
            <a:pPr marL="354013" indent="-354013">
              <a:spcAft>
                <a:spcPts val="600"/>
              </a:spcAft>
              <a:buClr>
                <a:srgbClr val="006600"/>
              </a:buClr>
              <a:buFont typeface="Wingdings" panose="05000000000000000000" pitchFamily="2" charset="2"/>
              <a:buChar char="þ"/>
            </a:pPr>
            <a:r>
              <a:rPr lang="ru-RU" sz="4600" dirty="0"/>
              <a:t>Здоровая конкуренция и вытеснение низкокачественных аналогов</a:t>
            </a:r>
          </a:p>
          <a:p>
            <a:pPr marL="354013" indent="-354013">
              <a:spcAft>
                <a:spcPts val="600"/>
              </a:spcAft>
              <a:buClr>
                <a:srgbClr val="006600"/>
              </a:buClr>
              <a:buFont typeface="Wingdings" panose="05000000000000000000" pitchFamily="2" charset="2"/>
              <a:buChar char="þ"/>
            </a:pPr>
            <a:r>
              <a:rPr lang="ru-RU" sz="4600" dirty="0"/>
              <a:t>Образование станет более качественным и доступным</a:t>
            </a:r>
          </a:p>
          <a:p>
            <a:endParaRPr lang="ru-RU" dirty="0"/>
          </a:p>
        </p:txBody>
      </p:sp>
      <p:pic>
        <p:nvPicPr>
          <p:cNvPr id="1026" name="Picture 2" descr="http://outletov.net/upload/medialibrary/888/%D0%B4%D0%BE%D0%B2%D0%BE%D0%BB%D1%8C%D0%BD%D1%8B%D0%B5%20%D1%81%D1%82%D1%83%D0%B4%D0%B5%D0%BD%D1%82%D1%8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3522545" cy="234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3600" y="5661248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krayvanova@yandex.ru</a:t>
            </a:r>
            <a:endParaRPr lang="ru-RU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345" y="5387895"/>
            <a:ext cx="221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Варвара </a:t>
            </a:r>
            <a:r>
              <a:rPr lang="ru-RU" dirty="0" err="1" smtClean="0"/>
              <a:t>Крайванова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982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Затраты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505098"/>
              </p:ext>
            </p:extLst>
          </p:nvPr>
        </p:nvGraphicFramePr>
        <p:xfrm>
          <a:off x="457200" y="1417638"/>
          <a:ext cx="8229600" cy="5197410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5842992"/>
                <a:gridCol w="2386608"/>
              </a:tblGrid>
              <a:tr h="2083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Разработка и внедрение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 smtClean="0"/>
                        <a:t>Виртуальная</a:t>
                      </a:r>
                      <a:r>
                        <a:rPr lang="ru-RU" baseline="0" dirty="0" smtClean="0"/>
                        <a:t> машина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baseline="0" dirty="0" smtClean="0"/>
                        <a:t>Разработка методических материалов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baseline="0" dirty="0" smtClean="0"/>
                        <a:t>Русификация ключевых модулей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baseline="0" dirty="0" smtClean="0"/>
                        <a:t>Автоматизация загрузки пользователей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380 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Эксплуатация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Поддержка сервера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Разработка плагинов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Дальнейшая</a:t>
                      </a:r>
                      <a:r>
                        <a:rPr lang="ru-RU" baseline="0" dirty="0" smtClean="0"/>
                        <a:t> интеграция в инфраструктуру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Миграция с </a:t>
                      </a:r>
                      <a:r>
                        <a:rPr lang="en-US" dirty="0" smtClean="0"/>
                        <a:t>Moodle</a:t>
                      </a:r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480 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 в год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Проведение курсов </a:t>
                      </a:r>
                      <a:br>
                        <a:rPr lang="ru-RU" sz="3200" dirty="0" smtClean="0"/>
                      </a:br>
                      <a:r>
                        <a:rPr lang="ru-RU" sz="3200" dirty="0" smtClean="0"/>
                        <a:t>повышения квалификации</a:t>
                      </a:r>
                      <a:endParaRPr lang="ru-RU" sz="32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 договоренности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440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Рассмотренные системы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020272" y="188640"/>
            <a:ext cx="1906676" cy="369332"/>
          </a:xfrm>
          <a:prstGeom prst="rect">
            <a:avLst/>
          </a:prstGeom>
          <a:solidFill>
            <a:srgbClr val="33CC33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Отсеяны платные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05401"/>
              </p:ext>
            </p:extLst>
          </p:nvPr>
        </p:nvGraphicFramePr>
        <p:xfrm>
          <a:off x="457200" y="1397000"/>
          <a:ext cx="8075240" cy="471858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90051"/>
                <a:gridCol w="3152568"/>
                <a:gridCol w="2932621"/>
              </a:tblGrid>
              <a:tr h="44782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LMS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8000"/>
                          </a:solidFill>
                        </a:rPr>
                        <a:t>Главное достоинство</a:t>
                      </a:r>
                      <a:endParaRPr lang="ru-RU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Главный</a:t>
                      </a:r>
                      <a:r>
                        <a:rPr lang="ru-RU" baseline="0" dirty="0" smtClean="0">
                          <a:solidFill>
                            <a:srgbClr val="C00000"/>
                          </a:solidFill>
                        </a:rPr>
                        <a:t> недостаток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557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Moodle</a:t>
                      </a:r>
                      <a:endParaRPr lang="ru-RU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Высокое</a:t>
                      </a:r>
                      <a:r>
                        <a:rPr lang="ru-RU" baseline="0" dirty="0" smtClean="0"/>
                        <a:t> распространение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Несовместимость с другими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85571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CourseSites</a:t>
                      </a:r>
                      <a:endParaRPr lang="ru-RU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Аналог платной </a:t>
                      </a:r>
                      <a:r>
                        <a:rPr lang="en-US" dirty="0" err="1" smtClean="0"/>
                        <a:t>BlackBoard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Закрытый исходный код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2224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Sakai</a:t>
                      </a:r>
                      <a:endParaRPr lang="ru-RU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 всё необходимое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Дорогая в обслуживании (</a:t>
                      </a:r>
                      <a:r>
                        <a:rPr lang="en-US" dirty="0" smtClean="0"/>
                        <a:t>Java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22245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Claroline</a:t>
                      </a:r>
                      <a:endParaRPr lang="ru-RU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Идеальная платформа для интеграции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r>
                        <a:rPr lang="ru-RU" baseline="0" dirty="0" smtClean="0"/>
                        <a:t> русификации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5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ILIAS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Сертифицирована </a:t>
                      </a:r>
                      <a:r>
                        <a:rPr lang="en-US" dirty="0" smtClean="0"/>
                        <a:t>SCORM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самая распространенная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Электронное обучение</a:t>
            </a:r>
            <a:endParaRPr lang="ru-RU" dirty="0"/>
          </a:p>
        </p:txBody>
      </p:sp>
      <p:pic>
        <p:nvPicPr>
          <p:cNvPr id="1032" name="Picture 8" descr="http://www.evolllution.com/wp-content/uploads/2012/08/laptop-online-learn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105936" cy="213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4"/>
          <p:cNvSpPr>
            <a:spLocks noGrp="1"/>
          </p:cNvSpPr>
          <p:nvPr>
            <p:ph sz="half" idx="4294967295"/>
          </p:nvPr>
        </p:nvSpPr>
        <p:spPr>
          <a:xfrm>
            <a:off x="4211960" y="1484784"/>
            <a:ext cx="4932040" cy="50405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54013" indent="-354013">
              <a:buClr>
                <a:srgbClr val="006600"/>
              </a:buClr>
              <a:buFont typeface="Wingdings" panose="05000000000000000000" pitchFamily="2" charset="2"/>
              <a:buChar char="þ"/>
            </a:pPr>
            <a:r>
              <a:rPr lang="ru-RU" dirty="0" smtClean="0"/>
              <a:t>Оптимизация времени</a:t>
            </a:r>
          </a:p>
          <a:p>
            <a:pPr marL="354013" indent="-354013">
              <a:buClr>
                <a:srgbClr val="006600"/>
              </a:buClr>
              <a:buFont typeface="Wingdings" panose="05000000000000000000" pitchFamily="2" charset="2"/>
              <a:buChar char="þ"/>
            </a:pPr>
            <a:r>
              <a:rPr lang="ru-RU" dirty="0" smtClean="0"/>
              <a:t>Интенсификация</a:t>
            </a:r>
          </a:p>
          <a:p>
            <a:pPr marL="354013" indent="-354013">
              <a:buClr>
                <a:srgbClr val="006600"/>
              </a:buClr>
              <a:buFont typeface="Wingdings" panose="05000000000000000000" pitchFamily="2" charset="2"/>
              <a:buChar char="þ"/>
            </a:pPr>
            <a:r>
              <a:rPr lang="ru-RU" dirty="0" smtClean="0"/>
              <a:t>Сохранение знаний </a:t>
            </a:r>
            <a:br>
              <a:rPr lang="ru-RU" dirty="0" smtClean="0"/>
            </a:br>
            <a:r>
              <a:rPr lang="ru-RU" dirty="0" smtClean="0"/>
              <a:t>при уходе сотрудника</a:t>
            </a:r>
          </a:p>
          <a:p>
            <a:pPr marL="354013" indent="-354013">
              <a:buClr>
                <a:srgbClr val="006600"/>
              </a:buClr>
              <a:buFont typeface="Wingdings" panose="05000000000000000000" pitchFamily="2" charset="2"/>
              <a:buChar char="þ"/>
            </a:pPr>
            <a:r>
              <a:rPr lang="ru-RU" dirty="0" smtClean="0"/>
              <a:t>Повторное использование</a:t>
            </a:r>
          </a:p>
          <a:p>
            <a:pPr marL="354013" indent="-354013">
              <a:buClr>
                <a:srgbClr val="006600"/>
              </a:buClr>
              <a:buFont typeface="Wingdings" panose="05000000000000000000" pitchFamily="2" charset="2"/>
              <a:buChar char="þ"/>
            </a:pPr>
            <a:r>
              <a:rPr lang="ru-RU" dirty="0" smtClean="0"/>
              <a:t>Персонификация</a:t>
            </a:r>
          </a:p>
          <a:p>
            <a:pPr marL="354013" indent="-354013">
              <a:buClr>
                <a:srgbClr val="006600"/>
              </a:buClr>
              <a:buFont typeface="Wingdings" panose="05000000000000000000" pitchFamily="2" charset="2"/>
              <a:buChar char="þ"/>
            </a:pPr>
            <a:r>
              <a:rPr lang="ru-RU" dirty="0" smtClean="0"/>
              <a:t>Аналитика</a:t>
            </a:r>
          </a:p>
        </p:txBody>
      </p:sp>
    </p:spTree>
    <p:extLst>
      <p:ext uri="{BB962C8B-B14F-4D97-AF65-F5344CB8AC3E}">
        <p14:creationId xmlns:p14="http://schemas.microsoft.com/office/powerpoint/2010/main" val="218698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Модус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639762"/>
          </a:xfrm>
        </p:spPr>
        <p:txBody>
          <a:bodyPr/>
          <a:lstStyle/>
          <a:p>
            <a:r>
              <a:rPr lang="ru-RU" dirty="0" smtClean="0">
                <a:solidFill>
                  <a:srgbClr val="008000"/>
                </a:solidFill>
              </a:rPr>
              <a:t>Достоинства: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1836514"/>
            <a:ext cx="4040188" cy="3951288"/>
          </a:xfrm>
        </p:spPr>
        <p:txBody>
          <a:bodyPr>
            <a:normAutofit/>
          </a:bodyPr>
          <a:lstStyle/>
          <a:p>
            <a:pPr>
              <a:buClr>
                <a:srgbClr val="008000"/>
              </a:buClr>
              <a:buSzPct val="150000"/>
              <a:buFont typeface="Symbol" panose="05050102010706020507" pitchFamily="18" charset="2"/>
              <a:buChar char=""/>
            </a:pPr>
            <a:r>
              <a:rPr lang="ru-RU" sz="2000" dirty="0"/>
              <a:t>курсы повышения квалификации, многие преподаватели умеют пользоваться;</a:t>
            </a:r>
          </a:p>
          <a:p>
            <a:pPr>
              <a:buClr>
                <a:srgbClr val="CFA50B"/>
              </a:buClr>
              <a:buSzPct val="150000"/>
              <a:buFont typeface="Symbol" panose="05050102010706020507" pitchFamily="18" charset="2"/>
              <a:buChar char=""/>
            </a:pPr>
            <a:r>
              <a:rPr lang="ru-RU" sz="2000" dirty="0" smtClean="0"/>
              <a:t>частичная русификация;</a:t>
            </a:r>
          </a:p>
          <a:p>
            <a:pPr>
              <a:buClr>
                <a:srgbClr val="CFA50B"/>
              </a:buClr>
              <a:buSzPct val="150000"/>
              <a:buFont typeface="Symbol" panose="05050102010706020507" pitchFamily="18" charset="2"/>
              <a:buChar char=""/>
            </a:pPr>
            <a:r>
              <a:rPr lang="ru-RU" sz="2000" dirty="0" smtClean="0"/>
              <a:t>высокое распространение;</a:t>
            </a:r>
          </a:p>
          <a:p>
            <a:pPr>
              <a:buClr>
                <a:srgbClr val="CFA50B"/>
              </a:buClr>
              <a:buSzPct val="150000"/>
              <a:buFont typeface="Symbol" panose="05050102010706020507" pitchFamily="18" charset="2"/>
              <a:buChar char=""/>
            </a:pPr>
            <a:r>
              <a:rPr lang="ru-RU" sz="2000" dirty="0" smtClean="0"/>
              <a:t>в </a:t>
            </a:r>
            <a:r>
              <a:rPr lang="ru-RU" sz="2000" dirty="0" err="1" smtClean="0"/>
              <a:t>АлтГТУ</a:t>
            </a:r>
            <a:r>
              <a:rPr lang="ru-RU" sz="2000" dirty="0" smtClean="0"/>
              <a:t> уже имеются разработанные курсы;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63976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Недостатки: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836514"/>
            <a:ext cx="4356131" cy="3951288"/>
          </a:xfrm>
        </p:spPr>
        <p:txBody>
          <a:bodyPr>
            <a:noAutofit/>
          </a:bodyPr>
          <a:lstStyle/>
          <a:p>
            <a:pPr>
              <a:buClr>
                <a:srgbClr val="CFA50B"/>
              </a:buClr>
              <a:buSzPct val="150000"/>
              <a:buFont typeface="Symbol" panose="05050102010706020507" pitchFamily="18" charset="2"/>
              <a:buChar char=""/>
            </a:pPr>
            <a:r>
              <a:rPr lang="ru-RU" sz="2000" dirty="0"/>
              <a:t>адаптация под мобильные устройства;</a:t>
            </a:r>
          </a:p>
          <a:p>
            <a:pPr>
              <a:buClr>
                <a:srgbClr val="C00000"/>
              </a:buClr>
              <a:buSzPct val="150000"/>
              <a:buFont typeface="Calibri" panose="020F0502020204030204" pitchFamily="34" charset="0"/>
              <a:buChar char="–"/>
            </a:pPr>
            <a:r>
              <a:rPr lang="ru-RU" sz="2000" dirty="0" smtClean="0"/>
              <a:t>проблемы </a:t>
            </a:r>
            <a:r>
              <a:rPr lang="ru-RU" sz="2000" dirty="0"/>
              <a:t>с обновлением,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том числе с безопасностью;</a:t>
            </a:r>
          </a:p>
          <a:p>
            <a:pPr>
              <a:buClr>
                <a:srgbClr val="C00000"/>
              </a:buClr>
              <a:buSzPct val="150000"/>
              <a:buFont typeface="Calibri" panose="020F0502020204030204" pitchFamily="34" charset="0"/>
              <a:buChar char="–"/>
            </a:pPr>
            <a:r>
              <a:rPr lang="ru-RU" sz="2000" dirty="0" smtClean="0"/>
              <a:t>сложность самостоятельной доработки;</a:t>
            </a:r>
          </a:p>
          <a:p>
            <a:pPr>
              <a:buClr>
                <a:srgbClr val="C00000"/>
              </a:buClr>
              <a:buSzPct val="150000"/>
              <a:buFont typeface="Calibri" panose="020F0502020204030204" pitchFamily="34" charset="0"/>
              <a:buChar char="–"/>
            </a:pPr>
            <a:r>
              <a:rPr lang="ru-RU" sz="2000" dirty="0" smtClean="0"/>
              <a:t>отсутствие </a:t>
            </a:r>
            <a:r>
              <a:rPr lang="ru-RU" sz="2000" dirty="0" err="1"/>
              <a:t>платформо</a:t>
            </a:r>
            <a:r>
              <a:rPr lang="ru-RU" sz="2000" dirty="0"/>
              <a:t>-независимого экспорта</a:t>
            </a:r>
            <a:r>
              <a:rPr lang="en-US" sz="2000" dirty="0"/>
              <a:t> </a:t>
            </a:r>
            <a:r>
              <a:rPr lang="en-US" sz="2000" dirty="0" smtClean="0"/>
              <a:t>(SCORM)</a:t>
            </a:r>
            <a:r>
              <a:rPr lang="ru-RU" sz="2000" dirty="0"/>
              <a:t>;</a:t>
            </a:r>
          </a:p>
          <a:p>
            <a:pPr>
              <a:buClr>
                <a:srgbClr val="C00000"/>
              </a:buClr>
              <a:buSzPct val="150000"/>
              <a:buFont typeface="Calibri" panose="020F0502020204030204" pitchFamily="34" charset="0"/>
              <a:buChar char="–"/>
            </a:pPr>
            <a:r>
              <a:rPr lang="ru-RU" sz="2000" dirty="0"/>
              <a:t>высокий порог </a:t>
            </a:r>
            <a:r>
              <a:rPr lang="ru-RU" sz="2000" dirty="0" smtClean="0"/>
              <a:t>вхождения;</a:t>
            </a:r>
            <a:endParaRPr lang="en-US" sz="2000" dirty="0"/>
          </a:p>
          <a:p>
            <a:pPr>
              <a:buClr>
                <a:srgbClr val="C00000"/>
              </a:buClr>
              <a:buSzPct val="150000"/>
              <a:buFont typeface="Calibri" panose="020F0502020204030204" pitchFamily="34" charset="0"/>
              <a:buChar char="–"/>
            </a:pPr>
            <a:r>
              <a:rPr lang="ru-RU" sz="2000" dirty="0" smtClean="0"/>
              <a:t>неструктурированный</a:t>
            </a:r>
            <a:r>
              <a:rPr lang="ru-RU" sz="2000" dirty="0"/>
              <a:t>, плохо обновляемый набор плагинов.</a:t>
            </a:r>
          </a:p>
          <a:p>
            <a:pPr>
              <a:buSzPct val="150000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56655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ILIAS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6397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Достоинства: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199" y="1836513"/>
            <a:ext cx="4187825" cy="4350469"/>
          </a:xfrm>
        </p:spPr>
        <p:txBody>
          <a:bodyPr>
            <a:noAutofit/>
          </a:bodyPr>
          <a:lstStyle/>
          <a:p>
            <a:pPr>
              <a:buClr>
                <a:srgbClr val="00B050"/>
              </a:buClr>
              <a:buSzPct val="150000"/>
              <a:buFont typeface="Symbol" panose="05050102010706020507" pitchFamily="18" charset="2"/>
              <a:buChar char=""/>
            </a:pPr>
            <a:r>
              <a:rPr lang="en-US" sz="2000" dirty="0"/>
              <a:t>SCORM </a:t>
            </a:r>
            <a:r>
              <a:rPr lang="ru-RU" sz="2000" dirty="0"/>
              <a:t>и гарантия независимости от платформы;</a:t>
            </a:r>
          </a:p>
          <a:p>
            <a:pPr>
              <a:buClr>
                <a:srgbClr val="00B050"/>
              </a:buClr>
              <a:buSzPct val="150000"/>
              <a:buFont typeface="Symbol" panose="05050102010706020507" pitchFamily="18" charset="2"/>
              <a:buChar char=""/>
            </a:pPr>
            <a:r>
              <a:rPr lang="ru-RU" sz="2000" dirty="0"/>
              <a:t>простой и понятный интерфейс;</a:t>
            </a:r>
          </a:p>
          <a:p>
            <a:pPr>
              <a:buClr>
                <a:srgbClr val="00B050"/>
              </a:buClr>
              <a:buSzPct val="150000"/>
              <a:buFont typeface="Symbol" panose="05050102010706020507" pitchFamily="18" charset="2"/>
              <a:buChar char=""/>
            </a:pPr>
            <a:r>
              <a:rPr lang="ru-RU" sz="2000" dirty="0"/>
              <a:t>адаптация под мобильные устройства;</a:t>
            </a:r>
          </a:p>
          <a:p>
            <a:pPr>
              <a:buClr>
                <a:srgbClr val="00B050"/>
              </a:buClr>
              <a:buSzPct val="150000"/>
              <a:buFont typeface="Symbol" panose="05050102010706020507" pitchFamily="18" charset="2"/>
              <a:buChar char=""/>
            </a:pPr>
            <a:r>
              <a:rPr lang="ru-RU" sz="2000" dirty="0"/>
              <a:t>гибкая система авторизации</a:t>
            </a:r>
            <a:r>
              <a:rPr lang="ru-RU" sz="2000" dirty="0" smtClean="0"/>
              <a:t>;</a:t>
            </a:r>
          </a:p>
          <a:p>
            <a:pPr>
              <a:buClr>
                <a:srgbClr val="00B050"/>
              </a:buClr>
              <a:buSzPct val="150000"/>
              <a:buFont typeface="Symbol" panose="05050102010706020507" pitchFamily="18" charset="2"/>
              <a:buChar char=""/>
            </a:pPr>
            <a:r>
              <a:rPr lang="ru-RU" sz="2000" dirty="0" smtClean="0"/>
              <a:t>стабильное обновление, обратная совместимость;</a:t>
            </a:r>
          </a:p>
          <a:p>
            <a:pPr>
              <a:buClr>
                <a:srgbClr val="00B050"/>
              </a:buClr>
              <a:buSzPct val="150000"/>
              <a:buFont typeface="Symbol" panose="05050102010706020507" pitchFamily="18" charset="2"/>
              <a:buChar char=""/>
            </a:pPr>
            <a:r>
              <a:rPr lang="ru-RU" sz="2000" dirty="0" smtClean="0"/>
              <a:t>возможность эффективной доработки и интеграции;</a:t>
            </a:r>
          </a:p>
          <a:p>
            <a:pPr>
              <a:buClr>
                <a:srgbClr val="00B050"/>
              </a:buClr>
              <a:buSzPct val="150000"/>
              <a:buFont typeface="Symbol" panose="05050102010706020507" pitchFamily="18" charset="2"/>
              <a:buChar char=""/>
            </a:pPr>
            <a:r>
              <a:rPr lang="ru-RU" sz="2000" dirty="0" smtClean="0"/>
              <a:t>качественные плагины;</a:t>
            </a:r>
          </a:p>
          <a:p>
            <a:pPr lvl="0">
              <a:buClr>
                <a:srgbClr val="CFA50B"/>
              </a:buClr>
              <a:buSzPct val="150000"/>
              <a:buFont typeface="Symbol" panose="05050102010706020507" pitchFamily="18" charset="2"/>
              <a:buChar char=""/>
            </a:pPr>
            <a:r>
              <a:rPr lang="ru-RU" sz="2000" dirty="0">
                <a:solidFill>
                  <a:prstClr val="black"/>
                </a:solidFill>
              </a:rPr>
              <a:t>частичная русификация</a:t>
            </a:r>
            <a:r>
              <a:rPr lang="ru-RU" sz="2000" dirty="0" smtClean="0">
                <a:solidFill>
                  <a:prstClr val="black"/>
                </a:solidFill>
              </a:rPr>
              <a:t>;</a:t>
            </a:r>
            <a:endParaRPr lang="ru-RU" sz="2000" dirty="0" smtClean="0"/>
          </a:p>
          <a:p>
            <a:pPr>
              <a:buSzPct val="150000"/>
            </a:pP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6397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Недостатки: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5025" y="1836514"/>
            <a:ext cx="4041775" cy="3951288"/>
          </a:xfrm>
        </p:spPr>
        <p:txBody>
          <a:bodyPr>
            <a:normAutofit/>
          </a:bodyPr>
          <a:lstStyle/>
          <a:p>
            <a:pPr>
              <a:buClr>
                <a:srgbClr val="CFA50B"/>
              </a:buClr>
              <a:buSzPct val="150000"/>
              <a:buFont typeface="Symbol" panose="05050102010706020507" pitchFamily="18" charset="2"/>
              <a:buChar char=""/>
            </a:pPr>
            <a:r>
              <a:rPr lang="ru-RU" sz="2000" dirty="0" smtClean="0"/>
              <a:t>меньшее распространение </a:t>
            </a:r>
            <a:r>
              <a:rPr lang="ru-RU" sz="2000" dirty="0"/>
              <a:t>распространение;</a:t>
            </a:r>
          </a:p>
          <a:p>
            <a:pPr>
              <a:buClr>
                <a:srgbClr val="CFA50B"/>
              </a:buClr>
              <a:buSzPct val="150000"/>
              <a:buFont typeface="Symbol" panose="05050102010706020507" pitchFamily="18" charset="2"/>
              <a:buChar char=""/>
            </a:pPr>
            <a:r>
              <a:rPr lang="ru-RU" sz="2000" dirty="0" smtClean="0"/>
              <a:t>нет курсов повышения квалификации;</a:t>
            </a:r>
            <a:endParaRPr lang="ru-RU" sz="2000" dirty="0"/>
          </a:p>
          <a:p>
            <a:pPr>
              <a:buSzPct val="150000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96310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3.amazonaws.com/awesome_screenshot/8052032?AWSAccessKeyId=0R7FMW7AXRVCYMAPTPR2&amp;Expires=1428377557&amp;Signature=By566cvKlmWHflETA2%2BZZ3%2FU30k%3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4164229" cy="380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3.amazonaws.com/awesome_screenshot/8052031?AWSAccessKeyId=0R7FMW7AXRVCYMAPTPR2&amp;Expires=1428377539&amp;Signature=DF7Z2vw94%2Fwju1pE3qBR2eTimds%3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3"/>
          <a:stretch/>
        </p:blipFill>
        <p:spPr bwMode="auto">
          <a:xfrm>
            <a:off x="312491" y="1628800"/>
            <a:ext cx="4259509" cy="380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 от лица преподавателя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761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ru-RU" dirty="0" smtClean="0"/>
              <a:t>Мобильная версия сайта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48" t="11228" r="4321" b="33860"/>
          <a:stretch/>
        </p:blipFill>
        <p:spPr>
          <a:xfrm>
            <a:off x="3851920" y="2120291"/>
            <a:ext cx="5040560" cy="5282741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828306" y="2060848"/>
            <a:ext cx="5064174" cy="3284443"/>
          </a:xfrm>
          <a:prstGeom prst="roundRect">
            <a:avLst/>
          </a:prstGeom>
          <a:noFill/>
          <a:ln w="762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089" t="28882" r="3268" b="13483"/>
          <a:stretch/>
        </p:blipFill>
        <p:spPr>
          <a:xfrm>
            <a:off x="457200" y="1289702"/>
            <a:ext cx="4820494" cy="422753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23528" y="1235635"/>
            <a:ext cx="5040560" cy="825214"/>
          </a:xfrm>
          <a:prstGeom prst="roundRect">
            <a:avLst/>
          </a:prstGeom>
          <a:noFill/>
          <a:ln w="762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82595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Создание теоретического материала</a:t>
            </a:r>
            <a:endParaRPr lang="ru-RU" dirty="0"/>
          </a:p>
        </p:txBody>
      </p:sp>
      <p:pic>
        <p:nvPicPr>
          <p:cNvPr id="3074" name="Picture 2" descr="http://s3.amazonaws.com/awesome_screenshot/8052138?AWSAccessKeyId=0R7FMW7AXRVCYMAPTPR2&amp;Expires=1428379193&amp;Signature=InO%2BWuMvDTQ4ZW6EOCUePsWLcYo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60" y="2445415"/>
            <a:ext cx="4643132" cy="256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3.amazonaws.com/awesome_screenshot/8052139?AWSAccessKeyId=0R7FMW7AXRVCYMAPTPR2&amp;Expires=1428379269&amp;Signature=RRmLy%2Fctafe02pyO9EIL7Hj3gTs%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369" y="2445415"/>
            <a:ext cx="3890102" cy="280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0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novate.ru/files/masha/study_bal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" t="11591" r="43632" b="33767"/>
          <a:stretch/>
        </p:blipFill>
        <p:spPr bwMode="auto">
          <a:xfrm>
            <a:off x="483160" y="2830812"/>
            <a:ext cx="914661" cy="94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5667736" y="2317329"/>
            <a:ext cx="1453480" cy="1453480"/>
            <a:chOff x="1534344" y="2263552"/>
            <a:chExt cx="1453480" cy="1453480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1534344" y="2263552"/>
              <a:ext cx="1453480" cy="1453480"/>
              <a:chOff x="1534344" y="2263552"/>
              <a:chExt cx="1085056" cy="1085056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1534344" y="2263552"/>
                <a:ext cx="1085056" cy="10850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shade val="30000"/>
                      <a:satMod val="115000"/>
                    </a:schemeClr>
                  </a:gs>
                  <a:gs pos="50000">
                    <a:schemeClr val="bg1">
                      <a:lumMod val="9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1619672" y="2348880"/>
                <a:ext cx="914400" cy="914400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ru-RU" sz="2400" b="1" dirty="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1592312" y="2745132"/>
              <a:ext cx="13083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elearning</a:t>
              </a:r>
              <a:endParaRPr lang="ru-RU" sz="2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17" name="Picture 4" descr="http://gid-avto1.ru/images/porsche/911_carrera_ca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64" y="2420888"/>
            <a:ext cx="3898405" cy="219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novate.ru/files/masha/study_bal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0" t="59197" r="43632" b="33768"/>
          <a:stretch/>
        </p:blipFill>
        <p:spPr bwMode="auto">
          <a:xfrm flipH="1">
            <a:off x="1298313" y="3652615"/>
            <a:ext cx="326687" cy="12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1464601" y="2575694"/>
            <a:ext cx="1453480" cy="1453480"/>
            <a:chOff x="1534344" y="2263552"/>
            <a:chExt cx="1453480" cy="1453480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1534344" y="2263552"/>
              <a:ext cx="1453480" cy="1453480"/>
              <a:chOff x="1534344" y="2263552"/>
              <a:chExt cx="1085056" cy="1085056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1534344" y="2263552"/>
                <a:ext cx="1085056" cy="10850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shade val="30000"/>
                      <a:satMod val="115000"/>
                    </a:schemeClr>
                  </a:gs>
                  <a:gs pos="50000">
                    <a:schemeClr val="bg1">
                      <a:lumMod val="9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1619672" y="2348880"/>
                <a:ext cx="914400" cy="9144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ru-RU" sz="2400" b="1" dirty="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21" name="Прямоугольник 20"/>
            <p:cNvSpPr/>
            <p:nvPr/>
          </p:nvSpPr>
          <p:spPr>
            <a:xfrm>
              <a:off x="1592312" y="2745132"/>
              <a:ext cx="13083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elearning</a:t>
              </a:r>
              <a:endParaRPr lang="ru-RU" sz="2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700262" y="2790006"/>
            <a:ext cx="9150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6600"/>
                </a:solidFill>
              </a:rPr>
              <a:t>VS</a:t>
            </a:r>
            <a:endParaRPr lang="ru-RU" sz="54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06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6593"/>
            <a:ext cx="8229600" cy="103909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Преимущества выбранного решения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 flipH="1">
            <a:off x="3088945" y="3411339"/>
            <a:ext cx="5392487" cy="1046447"/>
          </a:xfrm>
          <a:prstGeom prst="rightArrow">
            <a:avLst>
              <a:gd name="adj1" fmla="val 100000"/>
              <a:gd name="adj2" fmla="val 57234"/>
            </a:avLst>
          </a:prstGeom>
          <a:solidFill>
            <a:srgbClr val="E6E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623908" y="4888256"/>
            <a:ext cx="5392487" cy="1046447"/>
          </a:xfrm>
          <a:prstGeom prst="rightArrow">
            <a:avLst>
              <a:gd name="adj1" fmla="val 100000"/>
              <a:gd name="adj2" fmla="val 57234"/>
            </a:avLst>
          </a:prstGeom>
          <a:solidFill>
            <a:srgbClr val="E6E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623909" y="1944434"/>
            <a:ext cx="5392487" cy="1046447"/>
          </a:xfrm>
          <a:prstGeom prst="rightArrow">
            <a:avLst>
              <a:gd name="adj1" fmla="val 100000"/>
              <a:gd name="adj2" fmla="val 57234"/>
            </a:avLst>
          </a:prstGeom>
          <a:solidFill>
            <a:srgbClr val="E6E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://secret-seo.ru/images/Mobi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902" y="4657654"/>
            <a:ext cx="1608160" cy="150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://www.e-fyd.com/efyd_wp/wp-content/uploads/2014/03/scorm-539x48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0" t="17854" r="27683" b="15198"/>
          <a:stretch/>
        </p:blipFill>
        <p:spPr bwMode="auto">
          <a:xfrm>
            <a:off x="6449453" y="1629714"/>
            <a:ext cx="1340708" cy="167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06531" y="1957423"/>
            <a:ext cx="5004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Обмен учебными </a:t>
            </a:r>
            <a:br>
              <a:rPr lang="ru-RU" sz="2800" dirty="0" smtClean="0"/>
            </a:br>
            <a:r>
              <a:rPr lang="ru-RU" sz="2800" dirty="0" smtClean="0"/>
              <a:t>материалами</a:t>
            </a:r>
            <a:endParaRPr lang="en-US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642484" y="3414820"/>
            <a:ext cx="47478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/>
              <a:t>Интеграция </a:t>
            </a:r>
            <a:br>
              <a:rPr lang="ru-RU" sz="2800" dirty="0" smtClean="0"/>
            </a:br>
            <a:r>
              <a:rPr lang="ru-RU" sz="2800" dirty="0" smtClean="0"/>
              <a:t>в ИТ-инфраструктуру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12600" y="490289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Качественный и адаптивный интерфейс</a:t>
            </a:r>
            <a:endParaRPr lang="ru-RU" sz="2800" dirty="0"/>
          </a:p>
        </p:txBody>
      </p:sp>
      <p:pic>
        <p:nvPicPr>
          <p:cNvPr id="1026" name="Picture 2" descr="http://www.connamara.com/wp-content/uploads/2015/05/opensource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27" y="2991198"/>
            <a:ext cx="1746745" cy="174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86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300192" y="2115311"/>
            <a:ext cx="1224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12700">
                  <a:noFill/>
                  <a:prstDash val="solid"/>
                </a:ln>
                <a:solidFill>
                  <a:srgbClr val="61D632">
                    <a:alpha val="73000"/>
                  </a:srgbClr>
                </a:solidFill>
                <a:sym typeface="Wingdings" panose="05000000000000000000" pitchFamily="2" charset="2"/>
              </a:rPr>
              <a:t></a:t>
            </a:r>
            <a:endParaRPr lang="ru-RU" sz="9600" b="1" dirty="0">
              <a:ln w="12700">
                <a:noFill/>
                <a:prstDash val="solid"/>
              </a:ln>
              <a:solidFill>
                <a:srgbClr val="61D632">
                  <a:alpha val="73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делаем мы и зачем это надо?</a:t>
            </a:r>
            <a:endParaRPr lang="ru-RU" dirty="0"/>
          </a:p>
        </p:txBody>
      </p:sp>
      <p:pic>
        <p:nvPicPr>
          <p:cNvPr id="7" name="Picture 2" descr="http://www.2dsoft.com/Content/images/solutions/ilias-logo2-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0090"/>
            <a:ext cx="4746608" cy="17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39752" y="2501167"/>
            <a:ext cx="40066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"/>
            </a:pPr>
            <a:r>
              <a:rPr lang="ru-RU" dirty="0" smtClean="0"/>
              <a:t>Внедряем в </a:t>
            </a:r>
            <a:r>
              <a:rPr lang="ru-RU" dirty="0" err="1" smtClean="0"/>
              <a:t>АлтГТУ</a:t>
            </a:r>
            <a:endParaRPr lang="ru-RU" dirty="0" smtClean="0"/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"/>
            </a:pPr>
            <a:r>
              <a:rPr lang="ru-RU" dirty="0"/>
              <a:t>Адаптируем к </a:t>
            </a:r>
            <a:r>
              <a:rPr lang="ru-RU" dirty="0" smtClean="0"/>
              <a:t>нуждам вуза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"/>
            </a:pPr>
            <a:r>
              <a:rPr lang="ru-RU" dirty="0" smtClean="0"/>
              <a:t>Интегрируем в инфраструктуру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"/>
            </a:pPr>
            <a:endParaRPr lang="ru-RU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6863664" y="2401147"/>
            <a:ext cx="2170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Повысить качество подготовки кадров в крупнейшем вузе Алтайского края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99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372200" y="3731548"/>
            <a:ext cx="1224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12700">
                  <a:noFill/>
                  <a:prstDash val="solid"/>
                </a:ln>
                <a:solidFill>
                  <a:srgbClr val="61D632">
                    <a:alpha val="73000"/>
                  </a:srgbClr>
                </a:solidFill>
                <a:sym typeface="Wingdings" panose="05000000000000000000" pitchFamily="2" charset="2"/>
              </a:rPr>
              <a:t></a:t>
            </a:r>
            <a:endParaRPr lang="ru-RU" sz="9600" b="1" dirty="0">
              <a:ln w="12700">
                <a:noFill/>
                <a:prstDash val="solid"/>
              </a:ln>
              <a:solidFill>
                <a:srgbClr val="61D632">
                  <a:alpha val="73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192" y="2115311"/>
            <a:ext cx="1224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12700">
                  <a:noFill/>
                  <a:prstDash val="solid"/>
                </a:ln>
                <a:solidFill>
                  <a:srgbClr val="61D632">
                    <a:alpha val="73000"/>
                  </a:srgbClr>
                </a:solidFill>
                <a:sym typeface="Wingdings" panose="05000000000000000000" pitchFamily="2" charset="2"/>
              </a:rPr>
              <a:t></a:t>
            </a:r>
            <a:endParaRPr lang="ru-RU" sz="9600" b="1" dirty="0">
              <a:ln w="12700">
                <a:noFill/>
                <a:prstDash val="solid"/>
              </a:ln>
              <a:solidFill>
                <a:srgbClr val="61D632">
                  <a:alpha val="73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делаем мы и зачем это надо?</a:t>
            </a:r>
            <a:endParaRPr lang="ru-RU" dirty="0"/>
          </a:p>
        </p:txBody>
      </p:sp>
      <p:pic>
        <p:nvPicPr>
          <p:cNvPr id="7" name="Picture 2" descr="http://www.2dsoft.com/Content/images/solutions/ilias-logo2-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0090"/>
            <a:ext cx="4746608" cy="17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39752" y="2501167"/>
            <a:ext cx="400667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"/>
            </a:pPr>
            <a:r>
              <a:rPr lang="ru-RU" dirty="0" smtClean="0"/>
              <a:t>Внедряем в </a:t>
            </a:r>
            <a:r>
              <a:rPr lang="ru-RU" dirty="0" err="1" smtClean="0"/>
              <a:t>АлтГТУ</a:t>
            </a:r>
            <a:endParaRPr lang="ru-RU" dirty="0" smtClean="0"/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"/>
            </a:pPr>
            <a:r>
              <a:rPr lang="ru-RU" dirty="0"/>
              <a:t>Адаптируем к </a:t>
            </a:r>
            <a:r>
              <a:rPr lang="ru-RU" dirty="0" smtClean="0"/>
              <a:t>нуждам вуза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"/>
            </a:pPr>
            <a:r>
              <a:rPr lang="ru-RU" dirty="0" smtClean="0"/>
              <a:t>Интегрируем в инфраструктуру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"/>
            </a:pPr>
            <a:endParaRPr lang="ru-RU" dirty="0" smtClean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"/>
            </a:pPr>
            <a:r>
              <a:rPr lang="ru-RU" dirty="0" smtClean="0"/>
              <a:t>Русифицируем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"/>
            </a:pPr>
            <a:endParaRPr lang="ru-RU" dirty="0" smtClean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"/>
            </a:pPr>
            <a:r>
              <a:rPr lang="ru-RU" dirty="0" smtClean="0"/>
              <a:t>Обучаем пользователей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"/>
            </a:pPr>
            <a:r>
              <a:rPr lang="ru-RU" dirty="0" smtClean="0"/>
              <a:t>Методические разработки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"/>
            </a:pPr>
            <a:r>
              <a:rPr lang="ru-RU" dirty="0" smtClean="0"/>
              <a:t>Проведение курсов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"/>
            </a:pPr>
            <a:r>
              <a:rPr lang="ru-RU" dirty="0" smtClean="0"/>
              <a:t>Формируем сообщество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"/>
            </a:pPr>
            <a:endParaRPr lang="ru-RU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855509" y="4077072"/>
            <a:ext cx="1954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Сделать </a:t>
            </a:r>
            <a:r>
              <a:rPr lang="en-US" dirty="0" smtClean="0"/>
              <a:t>LMS </a:t>
            </a:r>
            <a:r>
              <a:rPr lang="en-US" dirty="0" err="1" smtClean="0"/>
              <a:t>Ilias</a:t>
            </a:r>
            <a:r>
              <a:rPr lang="en-US" dirty="0" smtClean="0"/>
              <a:t> </a:t>
            </a:r>
            <a:r>
              <a:rPr lang="ru-RU" dirty="0" smtClean="0"/>
              <a:t>понятным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для российского пользователя</a:t>
            </a:r>
            <a:endParaRPr lang="ru-RU" dirty="0"/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5724128" y="3688722"/>
            <a:ext cx="499056" cy="1872208"/>
          </a:xfrm>
          <a:prstGeom prst="rightBrace">
            <a:avLst>
              <a:gd name="adj1" fmla="val 50901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863664" y="2401147"/>
            <a:ext cx="2170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Повысить качество подготовки кадров в крупнейшем вузе Алтайского края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38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372200" y="3731548"/>
            <a:ext cx="1224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12700">
                  <a:noFill/>
                  <a:prstDash val="solid"/>
                </a:ln>
                <a:solidFill>
                  <a:srgbClr val="61D632">
                    <a:alpha val="73000"/>
                  </a:srgbClr>
                </a:solidFill>
                <a:sym typeface="Wingdings" panose="05000000000000000000" pitchFamily="2" charset="2"/>
              </a:rPr>
              <a:t></a:t>
            </a:r>
            <a:endParaRPr lang="ru-RU" sz="9600" b="1" dirty="0">
              <a:ln w="12700">
                <a:noFill/>
                <a:prstDash val="solid"/>
              </a:ln>
              <a:solidFill>
                <a:srgbClr val="61D632">
                  <a:alpha val="73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192" y="2115311"/>
            <a:ext cx="1224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12700">
                  <a:noFill/>
                  <a:prstDash val="solid"/>
                </a:ln>
                <a:solidFill>
                  <a:srgbClr val="61D632">
                    <a:alpha val="73000"/>
                  </a:srgbClr>
                </a:solidFill>
                <a:sym typeface="Wingdings" panose="05000000000000000000" pitchFamily="2" charset="2"/>
              </a:rPr>
              <a:t></a:t>
            </a:r>
            <a:endParaRPr lang="ru-RU" sz="9600" b="1" dirty="0">
              <a:ln w="12700">
                <a:noFill/>
                <a:prstDash val="solid"/>
              </a:ln>
              <a:solidFill>
                <a:srgbClr val="61D632">
                  <a:alpha val="73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делаем мы и зачем это надо?</a:t>
            </a:r>
            <a:endParaRPr lang="ru-RU" dirty="0"/>
          </a:p>
        </p:txBody>
      </p:sp>
      <p:pic>
        <p:nvPicPr>
          <p:cNvPr id="7" name="Picture 2" descr="http://www.2dsoft.com/Content/images/solutions/ilias-logo2-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0090"/>
            <a:ext cx="4746608" cy="17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39752" y="2501167"/>
            <a:ext cx="400667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"/>
            </a:pPr>
            <a:r>
              <a:rPr lang="ru-RU" dirty="0" smtClean="0"/>
              <a:t>Внедряем в </a:t>
            </a:r>
            <a:r>
              <a:rPr lang="ru-RU" dirty="0" err="1" smtClean="0"/>
              <a:t>АлтГТУ</a:t>
            </a:r>
            <a:endParaRPr lang="ru-RU" dirty="0" smtClean="0"/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"/>
            </a:pPr>
            <a:r>
              <a:rPr lang="ru-RU" dirty="0"/>
              <a:t>Адаптируем к </a:t>
            </a:r>
            <a:r>
              <a:rPr lang="ru-RU" dirty="0" smtClean="0"/>
              <a:t>нуждам вуза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"/>
            </a:pPr>
            <a:r>
              <a:rPr lang="ru-RU" dirty="0" smtClean="0"/>
              <a:t>Интегрируем в инфраструктуру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"/>
            </a:pPr>
            <a:endParaRPr lang="ru-RU" dirty="0" smtClean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"/>
            </a:pPr>
            <a:r>
              <a:rPr lang="ru-RU" dirty="0" smtClean="0"/>
              <a:t>Русифицируем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"/>
            </a:pPr>
            <a:endParaRPr lang="ru-RU" dirty="0" smtClean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"/>
            </a:pPr>
            <a:r>
              <a:rPr lang="ru-RU" dirty="0" smtClean="0"/>
              <a:t>Обучаем пользователей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"/>
            </a:pPr>
            <a:r>
              <a:rPr lang="ru-RU" dirty="0" smtClean="0"/>
              <a:t>Методические разработки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"/>
            </a:pPr>
            <a:r>
              <a:rPr lang="ru-RU" dirty="0" smtClean="0"/>
              <a:t>Проведение курсов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"/>
            </a:pPr>
            <a:r>
              <a:rPr lang="ru-RU" dirty="0" smtClean="0"/>
              <a:t>Формируем сообщество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"/>
            </a:pPr>
            <a:endParaRPr lang="ru-RU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855509" y="4077072"/>
            <a:ext cx="1954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Сделать </a:t>
            </a:r>
            <a:r>
              <a:rPr lang="en-US" dirty="0" smtClean="0"/>
              <a:t>LMS </a:t>
            </a:r>
            <a:r>
              <a:rPr lang="en-US" dirty="0" err="1" smtClean="0"/>
              <a:t>Ilias</a:t>
            </a:r>
            <a:r>
              <a:rPr lang="en-US" dirty="0" smtClean="0"/>
              <a:t> </a:t>
            </a:r>
            <a:r>
              <a:rPr lang="ru-RU" dirty="0" smtClean="0"/>
              <a:t>понятным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для российского пользователя</a:t>
            </a:r>
            <a:endParaRPr lang="ru-RU" dirty="0"/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5724128" y="3688722"/>
            <a:ext cx="499056" cy="1872208"/>
          </a:xfrm>
          <a:prstGeom prst="rightBrace">
            <a:avLst>
              <a:gd name="adj1" fmla="val 50901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863664" y="2401147"/>
            <a:ext cx="2170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Повысить качество подготовки кадров в крупнейшем вузе Алтайского края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95536" y="4481402"/>
            <a:ext cx="2122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8000"/>
                </a:solidFill>
              </a:rPr>
              <a:t>Тут мы ведем </a:t>
            </a:r>
            <a:br>
              <a:rPr lang="ru-RU" i="1" dirty="0" smtClean="0">
                <a:solidFill>
                  <a:srgbClr val="008000"/>
                </a:solidFill>
              </a:rPr>
            </a:br>
            <a:r>
              <a:rPr lang="ru-RU" i="1" dirty="0" smtClean="0">
                <a:solidFill>
                  <a:srgbClr val="008000"/>
                </a:solidFill>
              </a:rPr>
              <a:t>научные изыскания</a:t>
            </a:r>
            <a:endParaRPr lang="ru-RU" i="1" dirty="0">
              <a:solidFill>
                <a:srgbClr val="008000"/>
              </a:solidFill>
            </a:endParaRPr>
          </a:p>
        </p:txBody>
      </p:sp>
      <p:cxnSp>
        <p:nvCxnSpPr>
          <p:cNvPr id="21" name="Скругленная соединительная линия 20"/>
          <p:cNvCxnSpPr>
            <a:stCxn id="20" idx="0"/>
          </p:cNvCxnSpPr>
          <p:nvPr/>
        </p:nvCxnSpPr>
        <p:spPr>
          <a:xfrm rot="5400000" flipH="1" flipV="1">
            <a:off x="1578865" y="3720516"/>
            <a:ext cx="638938" cy="882835"/>
          </a:xfrm>
          <a:prstGeom prst="curvedConnector2">
            <a:avLst/>
          </a:prstGeom>
          <a:ln w="76200">
            <a:solidFill>
              <a:srgbClr val="008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95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372200" y="5387732"/>
            <a:ext cx="1224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12700">
                  <a:noFill/>
                  <a:prstDash val="solid"/>
                </a:ln>
                <a:solidFill>
                  <a:srgbClr val="61D632">
                    <a:alpha val="73000"/>
                  </a:srgbClr>
                </a:solidFill>
                <a:sym typeface="Wingdings" panose="05000000000000000000" pitchFamily="2" charset="2"/>
              </a:rPr>
              <a:t></a:t>
            </a:r>
            <a:endParaRPr lang="ru-RU" sz="9600" b="1" dirty="0">
              <a:ln w="12700">
                <a:noFill/>
                <a:prstDash val="solid"/>
              </a:ln>
              <a:solidFill>
                <a:srgbClr val="61D632">
                  <a:alpha val="73000"/>
                </a:srgb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2200" y="3731548"/>
            <a:ext cx="1224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12700">
                  <a:noFill/>
                  <a:prstDash val="solid"/>
                </a:ln>
                <a:solidFill>
                  <a:srgbClr val="61D632">
                    <a:alpha val="73000"/>
                  </a:srgbClr>
                </a:solidFill>
                <a:sym typeface="Wingdings" panose="05000000000000000000" pitchFamily="2" charset="2"/>
              </a:rPr>
              <a:t></a:t>
            </a:r>
            <a:endParaRPr lang="ru-RU" sz="9600" b="1" dirty="0">
              <a:ln w="12700">
                <a:noFill/>
                <a:prstDash val="solid"/>
              </a:ln>
              <a:solidFill>
                <a:srgbClr val="61D632">
                  <a:alpha val="73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192" y="2115311"/>
            <a:ext cx="1224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12700">
                  <a:noFill/>
                  <a:prstDash val="solid"/>
                </a:ln>
                <a:solidFill>
                  <a:srgbClr val="61D632">
                    <a:alpha val="73000"/>
                  </a:srgbClr>
                </a:solidFill>
                <a:sym typeface="Wingdings" panose="05000000000000000000" pitchFamily="2" charset="2"/>
              </a:rPr>
              <a:t></a:t>
            </a:r>
            <a:endParaRPr lang="ru-RU" sz="9600" b="1" dirty="0">
              <a:ln w="12700">
                <a:noFill/>
                <a:prstDash val="solid"/>
              </a:ln>
              <a:solidFill>
                <a:srgbClr val="61D632">
                  <a:alpha val="73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делаем мы и зачем это надо?</a:t>
            </a:r>
            <a:endParaRPr lang="ru-RU" dirty="0"/>
          </a:p>
        </p:txBody>
      </p:sp>
      <p:pic>
        <p:nvPicPr>
          <p:cNvPr id="7" name="Picture 2" descr="http://www.2dsoft.com/Content/images/solutions/ilias-logo2-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0090"/>
            <a:ext cx="4746608" cy="17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39752" y="2501167"/>
            <a:ext cx="409945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"/>
            </a:pPr>
            <a:r>
              <a:rPr lang="ru-RU" dirty="0" smtClean="0"/>
              <a:t>Внедряем в </a:t>
            </a:r>
            <a:r>
              <a:rPr lang="ru-RU" dirty="0" err="1" smtClean="0"/>
              <a:t>АлтГТУ</a:t>
            </a:r>
            <a:endParaRPr lang="ru-RU" dirty="0" smtClean="0"/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"/>
            </a:pPr>
            <a:r>
              <a:rPr lang="ru-RU" dirty="0"/>
              <a:t>Адаптируем к </a:t>
            </a:r>
            <a:r>
              <a:rPr lang="ru-RU" dirty="0" smtClean="0"/>
              <a:t>нуждам вуза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"/>
            </a:pPr>
            <a:r>
              <a:rPr lang="ru-RU" dirty="0" smtClean="0"/>
              <a:t>Интегрируем в инфраструктуру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"/>
            </a:pPr>
            <a:endParaRPr lang="ru-RU" dirty="0" smtClean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"/>
            </a:pPr>
            <a:r>
              <a:rPr lang="ru-RU" dirty="0" smtClean="0"/>
              <a:t>Русифицируем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"/>
            </a:pPr>
            <a:endParaRPr lang="ru-RU" dirty="0" smtClean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"/>
            </a:pPr>
            <a:r>
              <a:rPr lang="ru-RU" dirty="0" smtClean="0"/>
              <a:t>Обучаем пользователей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"/>
            </a:pPr>
            <a:r>
              <a:rPr lang="ru-RU" dirty="0" smtClean="0"/>
              <a:t>Методические разработки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"/>
            </a:pPr>
            <a:r>
              <a:rPr lang="ru-RU" dirty="0" smtClean="0"/>
              <a:t>Проведение курсов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"/>
            </a:pPr>
            <a:r>
              <a:rPr lang="ru-RU" dirty="0" smtClean="0"/>
              <a:t>Формируем сообщество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"/>
            </a:pPr>
            <a:endParaRPr lang="ru-RU" dirty="0" smtClean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"/>
            </a:pPr>
            <a:r>
              <a:rPr lang="ru-RU" dirty="0" smtClean="0"/>
              <a:t>Улучшаем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"/>
            </a:pPr>
            <a:r>
              <a:rPr lang="ru-RU" dirty="0" smtClean="0"/>
              <a:t>Пишем плагины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"/>
            </a:pPr>
            <a:r>
              <a:rPr lang="ru-RU" dirty="0" smtClean="0"/>
              <a:t>Пишем модули миграции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"/>
            </a:pPr>
            <a:r>
              <a:rPr lang="ru-RU" dirty="0" smtClean="0"/>
              <a:t>Пишем мобильное приложение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855509" y="4077072"/>
            <a:ext cx="1954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Сделать </a:t>
            </a:r>
            <a:r>
              <a:rPr lang="en-US" dirty="0" smtClean="0"/>
              <a:t>LMS </a:t>
            </a:r>
            <a:r>
              <a:rPr lang="en-US" dirty="0" err="1" smtClean="0"/>
              <a:t>Ilias</a:t>
            </a:r>
            <a:r>
              <a:rPr lang="en-US" dirty="0" smtClean="0"/>
              <a:t> </a:t>
            </a:r>
            <a:r>
              <a:rPr lang="ru-RU" dirty="0" smtClean="0"/>
              <a:t>понятным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для российского пользователя</a:t>
            </a:r>
            <a:endParaRPr lang="ru-RU" dirty="0"/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5724128" y="3688722"/>
            <a:ext cx="499056" cy="1872208"/>
          </a:xfrm>
          <a:prstGeom prst="rightBrace">
            <a:avLst>
              <a:gd name="adj1" fmla="val 50901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876256" y="5733256"/>
            <a:ext cx="2336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Сделать </a:t>
            </a:r>
            <a:r>
              <a:rPr lang="en-US" dirty="0" smtClean="0"/>
              <a:t>e-learning </a:t>
            </a:r>
            <a:r>
              <a:rPr lang="ru-RU" dirty="0" smtClean="0"/>
              <a:t>еще доступнее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 эффективнее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863664" y="2401147"/>
            <a:ext cx="2170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Повысить качество подготовки кадров в крупнейшем вузе Алтайского края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95536" y="4481402"/>
            <a:ext cx="2122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8000"/>
                </a:solidFill>
              </a:rPr>
              <a:t>Тут мы ведем </a:t>
            </a:r>
            <a:br>
              <a:rPr lang="ru-RU" i="1" dirty="0" smtClean="0">
                <a:solidFill>
                  <a:srgbClr val="008000"/>
                </a:solidFill>
              </a:rPr>
            </a:br>
            <a:r>
              <a:rPr lang="ru-RU" i="1" dirty="0" smtClean="0">
                <a:solidFill>
                  <a:srgbClr val="008000"/>
                </a:solidFill>
              </a:rPr>
              <a:t>научные изыскания</a:t>
            </a:r>
            <a:endParaRPr lang="ru-RU" i="1" dirty="0">
              <a:solidFill>
                <a:srgbClr val="008000"/>
              </a:solidFill>
            </a:endParaRPr>
          </a:p>
        </p:txBody>
      </p:sp>
      <p:cxnSp>
        <p:nvCxnSpPr>
          <p:cNvPr id="21" name="Скругленная соединительная линия 20"/>
          <p:cNvCxnSpPr>
            <a:stCxn id="20" idx="0"/>
          </p:cNvCxnSpPr>
          <p:nvPr/>
        </p:nvCxnSpPr>
        <p:spPr>
          <a:xfrm rot="5400000" flipH="1" flipV="1">
            <a:off x="1578865" y="3720516"/>
            <a:ext cx="638938" cy="882835"/>
          </a:xfrm>
          <a:prstGeom prst="curvedConnector2">
            <a:avLst/>
          </a:prstGeom>
          <a:ln w="76200">
            <a:solidFill>
              <a:srgbClr val="008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82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Платформа</a:t>
            </a:r>
            <a:r>
              <a:rPr lang="en-US" dirty="0" smtClean="0"/>
              <a:t>: </a:t>
            </a:r>
            <a:r>
              <a:rPr lang="ru-RU" dirty="0" smtClean="0"/>
              <a:t>только свободное ПО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483768" y="3068960"/>
            <a:ext cx="6203032" cy="305720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400" dirty="0" smtClean="0"/>
              <a:t>PHP + MySQL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400" dirty="0" smtClean="0"/>
              <a:t>GNU GPL</a:t>
            </a:r>
          </a:p>
          <a:p>
            <a:endParaRPr lang="ru-RU" dirty="0"/>
          </a:p>
        </p:txBody>
      </p:sp>
      <p:pic>
        <p:nvPicPr>
          <p:cNvPr id="7" name="Picture 2" descr="http://www.2dsoft.com/Content/images/solutions/ilias-logo2-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4746608" cy="17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06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Выбор LMS для хранения электронных курсов в АлтГТУ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Требования к LMS&amp;quot;&quot;/&gt;&lt;property id=&quot;20307&quot; value=&quot;257&quot;/&gt;&lt;/object&gt;&lt;object type=&quot;3&quot; unique_id=&quot;10005&quot;&gt;&lt;property id=&quot;20148&quot; value=&quot;5&quot;/&gt;&lt;property id=&quot;20300&quot; value=&quot;Slide 4 - &amp;quot;Рассмотренные системы&amp;quot;&quot;/&gt;&lt;property id=&quot;20307&quot; value=&quot;258&quot;/&gt;&lt;/object&gt;&lt;object type=&quot;3&quot; unique_id=&quot;10006&quot;&gt;&lt;property id=&quot;20148&quot; value=&quot;5&quot;/&gt;&lt;property id=&quot;20300&quot; value=&quot;Slide 5 - &amp;quot;Модус&amp;quot;&quot;/&gt;&lt;property id=&quot;20307&quot; value=&quot;259&quot;/&gt;&lt;/object&gt;&lt;object type=&quot;3&quot; unique_id=&quot;10007&quot;&gt;&lt;property id=&quot;20148&quot; value=&quot;5&quot;/&gt;&lt;property id=&quot;20300&quot; value=&quot;Slide 10 - &amp;quot;Почему ILIAS?&amp;quot;&quot;/&gt;&lt;property id=&quot;20307&quot; value=&quot;261&quot;/&gt;&lt;/object&gt;&lt;object type=&quot;3&quot; unique_id=&quot;10037&quot;&gt;&lt;property id=&quot;20148&quot; value=&quot;5&quot;/&gt;&lt;property id=&quot;20300&quot; value=&quot;Slide 6 - &amp;quot;ILIAS&amp;quot;&quot;/&gt;&lt;property id=&quot;20307&quot; value=&quot;263&quot;/&gt;&lt;/object&gt;&lt;object type=&quot;3&quot; unique_id=&quot;10039&quot;&gt;&lt;property id=&quot;20148&quot; value=&quot;5&quot;/&gt;&lt;property id=&quot;20300&quot; value=&quot;Slide 7 - &amp;quot;Вид от лица преподавателя&amp;quot;&quot;/&gt;&lt;property id=&quot;20307&quot; value=&quot;264&quot;/&gt;&lt;/object&gt;&lt;object type=&quot;3&quot; unique_id=&quot;10040&quot;&gt;&lt;property id=&quot;20148&quot; value=&quot;5&quot;/&gt;&lt;property id=&quot;20300&quot; value=&quot;Slide 8 - &amp;quot;Мобильная версия сайта&amp;quot;&quot;/&gt;&lt;property id=&quot;20307&quot; value=&quot;265&quot;/&gt;&lt;/object&gt;&lt;object type=&quot;3&quot; unique_id=&quot;10041&quot;&gt;&lt;property id=&quot;20148&quot; value=&quot;5&quot;/&gt;&lt;property id=&quot;20300&quot; value=&quot;Slide 9 - &amp;quot;Создание теоретического материала&amp;quot;&quot;/&gt;&lt;property id=&quot;20307&quot; value=&quot;266&quot;/&gt;&lt;/object&gt;&lt;object type=&quot;3&quot; unique_id=&quot;12857&quot;&gt;&lt;property id=&quot;20148&quot; value=&quot;5&quot;/&gt;&lt;property id=&quot;20300&quot; value=&quot;Slide 13 - &amp;quot;Примеры создания контента в ILIAS&amp;quot;&quot;/&gt;&lt;property id=&quot;20307&quot; value=&quot;268&quot;/&gt;&lt;/object&gt;&lt;object type=&quot;3&quot; unique_id=&quot;12858&quot;&gt;&lt;property id=&quot;20148&quot; value=&quot;5&quot;/&gt;&lt;property id=&quot;20300&quot; value=&quot;Slide 14 - &amp;quot;Редактирование структуры модуля &amp;quot;&quot;/&gt;&lt;property id=&quot;20307&quot; value=&quot;269&quot;/&gt;&lt;/object&gt;&lt;object type=&quot;3&quot; unique_id=&quot;12859&quot;&gt;&lt;property id=&quot;20148&quot; value=&quot;5&quot;/&gt;&lt;property id=&quot;20300&quot; value=&quot;Slide 15 - &amp;quot;Шаблоны срдержимого&amp;quot;&quot;/&gt;&lt;property id=&quot;20307&quot; value=&quot;270&quot;/&gt;&lt;/object&gt;&lt;object type=&quot;3&quot; unique_id=&quot;12860&quot;&gt;&lt;property id=&quot;20148&quot; value=&quot;5&quot;/&gt;&lt;property id=&quot;20300&quot; value=&quot;Slide 16 - &amp;quot;Редактирование содержимого&amp;quot;&quot;/&gt;&lt;property id=&quot;20307&quot; value=&quot;271&quot;/&gt;&lt;/object&gt;&lt;object type=&quot;3&quot; unique_id=&quot;12861&quot;&gt;&lt;property id=&quot;20148&quot; value=&quot;5&quot;/&gt;&lt;property id=&quot;20300&quot; value=&quot;Slide 17 - &amp;quot;Создание теста&amp;quot;&quot;/&gt;&lt;property id=&quot;20307&quot; value=&quot;273&quot;/&gt;&lt;/object&gt;&lt;object type=&quot;3&quot; unique_id=&quot;12862&quot;&gt;&lt;property id=&quot;20148&quot; value=&quot;5&quot;/&gt;&lt;property id=&quot;20300&quot; value=&quot;Slide 18&quot;/&gt;&lt;property id=&quot;20307&quot; value=&quot;274&quot;/&gt;&lt;/object&gt;&lt;object type=&quot;3&quot; unique_id=&quot;12863&quot;&gt;&lt;property id=&quot;20148&quot; value=&quot;5&quot;/&gt;&lt;property id=&quot;20300&quot; value=&quot;Slide 19 - &amp;quot;Настройки оценивания &amp;quot;&quot;/&gt;&lt;property id=&quot;20307&quot; value=&quot;272&quot;/&gt;&lt;/object&gt;&lt;object type=&quot;3&quot; unique_id=&quot;12864&quot;&gt;&lt;property id=&quot;20148&quot; value=&quot;5&quot;/&gt;&lt;property id=&quot;20300&quot; value=&quot;Slide 20 - &amp;quot;Генерация тестов разного уровня сложности&amp;quot;&quot;/&gt;&lt;property id=&quot;20307&quot; value=&quot;275&quot;/&gt;&lt;/object&gt;&lt;object type=&quot;3&quot; unique_id=&quot;12970&quot;&gt;&lt;property id=&quot;20148&quot; value=&quot;5&quot;/&gt;&lt;property id=&quot;20300&quot; value=&quot;Slide 3 - &amp;quot;Современные требования&amp;quot;&quot;/&gt;&lt;property id=&quot;20307&quot; value=&quot;276&quot;/&gt;&lt;/object&gt;&lt;object type=&quot;3&quot; unique_id=&quot;12971&quot;&gt;&lt;property id=&quot;20148&quot; value=&quot;5&quot;/&gt;&lt;property id=&quot;20300&quot; value=&quot;Slide 11 - &amp;quot;Модуль экспорта в PDF&amp;quot;&quot;/&gt;&lt;property id=&quot;20307&quot; value=&quot;277&quot;/&gt;&lt;/object&gt;&lt;object type=&quot;3&quot; unique_id=&quot;12972&quot;&gt;&lt;property id=&quot;20148&quot; value=&quot;5&quot;/&gt;&lt;property id=&quot;20300&quot; value=&quot;Slide 12 - &amp;quot;Мобильное приложение  для чтения offline&amp;quot;&quot;/&gt;&lt;property id=&quot;20307&quot; value=&quot;278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497</Words>
  <Application>Microsoft Office PowerPoint</Application>
  <PresentationFormat>Экран (4:3)</PresentationFormat>
  <Paragraphs>191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Arial Narrow</vt:lpstr>
      <vt:lpstr>Calibri</vt:lpstr>
      <vt:lpstr>Symbol</vt:lpstr>
      <vt:lpstr>Wingdings</vt:lpstr>
      <vt:lpstr>Тема Office</vt:lpstr>
      <vt:lpstr>Внедрение LMS ILIAS  в информационное  образовательное  пространство АлтГТУ</vt:lpstr>
      <vt:lpstr>Электронное обучение</vt:lpstr>
      <vt:lpstr>Презентация PowerPoint</vt:lpstr>
      <vt:lpstr>Преимущества выбранного решения</vt:lpstr>
      <vt:lpstr>Что делаем мы и зачем это надо?</vt:lpstr>
      <vt:lpstr>Что делаем мы и зачем это надо?</vt:lpstr>
      <vt:lpstr>Что делаем мы и зачем это надо?</vt:lpstr>
      <vt:lpstr>Что делаем мы и зачем это надо?</vt:lpstr>
      <vt:lpstr>Платформа: только свободное ПО</vt:lpstr>
      <vt:lpstr>Наши разработки</vt:lpstr>
      <vt:lpstr>Наши разработки: Русификация</vt:lpstr>
      <vt:lpstr>Наши разработки: Методические материалы</vt:lpstr>
      <vt:lpstr>Наши разработки: Курсы повышения квалификации</vt:lpstr>
      <vt:lpstr>Наши разработки: Модуль экспорта в PDF и FB2</vt:lpstr>
      <vt:lpstr>Наши разработки: Мобильное приложение  для чтения offline</vt:lpstr>
      <vt:lpstr>Продолжение разработок</vt:lpstr>
      <vt:lpstr>В результате</vt:lpstr>
      <vt:lpstr>Затраты</vt:lpstr>
      <vt:lpstr>Рассмотренные системы</vt:lpstr>
      <vt:lpstr>Модус</vt:lpstr>
      <vt:lpstr>ILIAS</vt:lpstr>
      <vt:lpstr>Вид от лица преподавателя</vt:lpstr>
      <vt:lpstr>Мобильная версия сайта</vt:lpstr>
      <vt:lpstr>Создание теоретического материала</vt:lpstr>
    </vt:vector>
  </TitlesOfParts>
  <Company>ASTU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Выбор LMS для хранения электронных курсов в АлтГТУ</dc:title>
  <dc:creator>ANG</dc:creator>
  <cp:lastModifiedBy>Варварушка</cp:lastModifiedBy>
  <cp:revision>97</cp:revision>
  <dcterms:created xsi:type="dcterms:W3CDTF">2015-04-06T05:17:06Z</dcterms:created>
  <dcterms:modified xsi:type="dcterms:W3CDTF">2015-09-16T15:08:29Z</dcterms:modified>
</cp:coreProperties>
</file>